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29"/>
  </p:notesMasterIdLst>
  <p:handoutMasterIdLst>
    <p:handoutMasterId r:id="rId30"/>
  </p:handoutMasterIdLst>
  <p:sldIdLst>
    <p:sldId id="256" r:id="rId11"/>
    <p:sldId id="1211" r:id="rId12"/>
    <p:sldId id="1182" r:id="rId13"/>
    <p:sldId id="1186" r:id="rId14"/>
    <p:sldId id="1180" r:id="rId15"/>
    <p:sldId id="1188" r:id="rId16"/>
    <p:sldId id="1190" r:id="rId17"/>
    <p:sldId id="1192" r:id="rId18"/>
    <p:sldId id="1198" r:id="rId19"/>
    <p:sldId id="1203" r:id="rId20"/>
    <p:sldId id="1209" r:id="rId21"/>
    <p:sldId id="1214" r:id="rId22"/>
    <p:sldId id="1215" r:id="rId23"/>
    <p:sldId id="1172" r:id="rId24"/>
    <p:sldId id="1170" r:id="rId25"/>
    <p:sldId id="1173" r:id="rId26"/>
    <p:sldId id="1177" r:id="rId27"/>
    <p:sldId id="271" r:id="rId28"/>
  </p:sldIdLst>
  <p:sldSz cx="9144000" cy="5143500" type="screen16x9"/>
  <p:notesSz cx="6858000" cy="1162050"/>
  <p:custDataLst>
    <p:tags r:id="rId31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62B"/>
    <a:srgbClr val="9F978F"/>
    <a:srgbClr val="D9D9D9"/>
    <a:srgbClr val="FFFFFF"/>
    <a:srgbClr val="EAEFF2"/>
    <a:srgbClr val="279E27"/>
    <a:srgbClr val="224364"/>
    <a:srgbClr val="A2C2DC"/>
    <a:srgbClr val="303030"/>
    <a:srgbClr val="FF7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B67260-307B-42F6-9FB3-94C93692FD2B}" v="173" dt="2025-06-27T15:52:56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9020" autoAdjust="0"/>
  </p:normalViewPr>
  <p:slideViewPr>
    <p:cSldViewPr snapToGrid="0">
      <p:cViewPr varScale="1">
        <p:scale>
          <a:sx n="102" d="100"/>
          <a:sy n="102" d="100"/>
        </p:scale>
        <p:origin x="58" y="5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" name="Google Shape;4689;g13a98ea5f44_2_2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Hi everyone, I am Filotas Theodosiou, I am a Data Scientist and Researcher at VIVES University of Applied Sciences and this is our joint work with Yves </a:t>
            </a:r>
            <a:r>
              <a:rPr lang="en-US" dirty="0" err="1"/>
              <a:t>Sagaert</a:t>
            </a:r>
            <a:r>
              <a:rPr lang="en-US" dirty="0"/>
              <a:t> and </a:t>
            </a:r>
            <a:r>
              <a:rPr lang="en-US" dirty="0" err="1"/>
              <a:t>Liselot</a:t>
            </a:r>
            <a:r>
              <a:rPr lang="en-US" dirty="0"/>
              <a:t> De </a:t>
            </a:r>
            <a:r>
              <a:rPr lang="en-US" dirty="0" err="1"/>
              <a:t>Vlieger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690" name="Google Shape;4690;g13a98ea5f44_2_2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0599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040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5973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9597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984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8711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1239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3607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971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You got cheap models, you got expensive models</a:t>
            </a:r>
            <a:r>
              <a:rPr lang="nl-BE" sz="5400" dirty="0"/>
              <a:t>, </a:t>
            </a:r>
            <a:r>
              <a:rPr lang="nl-BE" sz="5400" dirty="0" err="1"/>
              <a:t>you</a:t>
            </a:r>
            <a:r>
              <a:rPr lang="nl-BE" sz="5400" dirty="0"/>
              <a:t> </a:t>
            </a:r>
            <a:r>
              <a:rPr lang="nl-BE" sz="5400" dirty="0" err="1"/>
              <a:t>got</a:t>
            </a:r>
            <a:r>
              <a:rPr lang="nl-BE" sz="5400" dirty="0"/>
              <a:t> thinking </a:t>
            </a:r>
            <a:r>
              <a:rPr lang="nl-BE" sz="5400" dirty="0" err="1"/>
              <a:t>models</a:t>
            </a:r>
            <a:r>
              <a:rPr lang="nl-BE" sz="5400" dirty="0"/>
              <a:t> </a:t>
            </a:r>
            <a:r>
              <a:rPr lang="nl-BE" sz="5400" dirty="0" err="1"/>
              <a:t>you</a:t>
            </a:r>
            <a:r>
              <a:rPr lang="nl-BE" sz="5400" dirty="0"/>
              <a:t> have open </a:t>
            </a:r>
            <a:r>
              <a:rPr lang="nl-BE" sz="5400" dirty="0" err="1"/>
              <a:t>models</a:t>
            </a:r>
            <a:r>
              <a:rPr lang="nl-BE" sz="5400" dirty="0"/>
              <a:t>, </a:t>
            </a:r>
            <a:r>
              <a:rPr lang="nl-BE" sz="5400" dirty="0" err="1"/>
              <a:t>you</a:t>
            </a:r>
            <a:r>
              <a:rPr lang="nl-BE" sz="5400" dirty="0"/>
              <a:t> have </a:t>
            </a:r>
            <a:r>
              <a:rPr lang="nl-BE" sz="5400" dirty="0" err="1"/>
              <a:t>closed</a:t>
            </a:r>
            <a:r>
              <a:rPr lang="nl-BE" sz="5400" dirty="0"/>
              <a:t> </a:t>
            </a:r>
            <a:r>
              <a:rPr lang="nl-BE" sz="5400" dirty="0" err="1"/>
              <a:t>models</a:t>
            </a:r>
            <a:r>
              <a:rPr lang="nl-BE" sz="5400" dirty="0"/>
              <a:t>, </a:t>
            </a:r>
            <a:r>
              <a:rPr lang="nl-BE" sz="5400" dirty="0" err="1"/>
              <a:t>you</a:t>
            </a:r>
            <a:r>
              <a:rPr lang="nl-BE" sz="5400" dirty="0"/>
              <a:t> have </a:t>
            </a:r>
            <a:r>
              <a:rPr lang="nl-BE" sz="5400" dirty="0" err="1"/>
              <a:t>everything</a:t>
            </a:r>
            <a:r>
              <a:rPr lang="nl-BE" sz="5400" dirty="0"/>
              <a:t> </a:t>
            </a:r>
            <a:r>
              <a:rPr lang="nl-BE" sz="5400" dirty="0" err="1"/>
              <a:t>you</a:t>
            </a:r>
            <a:r>
              <a:rPr lang="nl-BE" sz="5400" dirty="0"/>
              <a:t> want </a:t>
            </a:r>
            <a:endParaRPr lang="en-US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9326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Remember when we opened 10 tabs, summarized them and then did a new one.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5668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Remember when we opened 10 tabs, summarized them and then did a new one.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4808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5736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2398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Time depends on total paths sampled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Increasing the number of paths lower CRPS. There is a point of diminishing returns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Binned validation errors outperform empirical methods without computational overhead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5400" dirty="0"/>
              <a:t>KDE adds extra computation cost but gives better performance </a:t>
            </a: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7041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l-BE" sz="5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5469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13b0d8494cb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827" name="Google Shape;4827;g13b0d8494cb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9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 Presentatie">
  <p:cSld name="Start Presentatie">
    <p:bg>
      <p:bgPr>
        <a:blipFill dpi="0" rotWithShape="1">
          <a:blip r:embed="rId2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1943099" y="577215"/>
            <a:ext cx="6876759" cy="480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attrocento Sans"/>
              <a:buNone/>
              <a:defRPr sz="2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321958" y="853372"/>
            <a:ext cx="324000" cy="5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81" name="Google Shape;81;p14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82" name="Google Shape;82;p14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85" name="Google Shape;85;p14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86" name="Google Shape;86;p14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7" name="Google Shape;87;p14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8" name="Google Shape;88;p14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89" name="Google Shape;89;p14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90" name="Google Shape;90;p14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91" name="Google Shape;91;p14"/>
              <p:cNvCxnSpPr>
                <a:stCxn id="89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92" name="Google Shape;92;p14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93" name="Google Shape;93;p14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94" name="Google Shape;94;p14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95" name="Google Shape;95;p14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96" name="Google Shape;96;p14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97" name="Google Shape;97;p14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98" name="Google Shape;98;p14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102" name="Google Shape;102;p14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3" name="Google Shape;103;p14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4" name="Google Shape;104;p14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05" name="Google Shape;105;p14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06" name="Google Shape;106;p14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7" name="Google Shape;107;p14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108" name="Google Shape;108;p14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 i="0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109" name="Google Shape;109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0" name="Google Shape;110;p14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111" name="Google Shape;111;p14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2" name="Google Shape;112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3" name="Google Shape;113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114" name="Google Shape;114;p14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5" name="Google Shape;115;p14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16" name="Google Shape;116;p14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117" name="Google Shape;117;p14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118" name="Google Shape;118;p14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119" name="Google Shape;119;p14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20" name="Google Shape;120;p14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121" name="Google Shape;121;p14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22" name="Google Shape;122;p14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123" name="Google Shape;123;p14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24" name="Google Shape;124;p14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5" name="Google Shape;125;p14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6" name="Google Shape;126;p14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7" name="Google Shape;127;p14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8" name="Google Shape;128;p14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129" name="Google Shape;129;p14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130" name="Google Shape;130;p14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131" name="Google Shape;131;p14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32" name="Google Shape;132;p14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3" name="Google Shape;133;p14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4" name="Google Shape;134;p14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5" name="Google Shape;135;p14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6" name="Google Shape;136;p14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137" name="Google Shape;137;p14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 i="0" u="none" strike="noStrike" cap="none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138" name="Google Shape;138;p14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139" name="Google Shape;139;p14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140" name="Google Shape;140;p14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 i="0" u="none" strike="noStrike" cap="none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141" name="Google Shape;141;p14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sp>
        <p:nvSpPr>
          <p:cNvPr id="142" name="Google Shape;142;p14"/>
          <p:cNvSpPr txBox="1">
            <a:spLocks noGrp="1"/>
          </p:cNvSpPr>
          <p:nvPr>
            <p:ph type="body" idx="1"/>
          </p:nvPr>
        </p:nvSpPr>
        <p:spPr>
          <a:xfrm>
            <a:off x="1943099" y="1404406"/>
            <a:ext cx="2593524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1" name="Google Shape;161;p14"/>
          <p:cNvSpPr>
            <a:spLocks noGrp="1"/>
          </p:cNvSpPr>
          <p:nvPr>
            <p:ph type="pic" idx="2"/>
          </p:nvPr>
        </p:nvSpPr>
        <p:spPr>
          <a:xfrm>
            <a:off x="1943099" y="1997329"/>
            <a:ext cx="7200901" cy="314617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8338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e voorstelling">
  <p:cSld name="Horizontale voorstelling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43"/>
          <p:cNvSpPr>
            <a:spLocks noGrp="1"/>
          </p:cNvSpPr>
          <p:nvPr>
            <p:ph type="pic" idx="2"/>
          </p:nvPr>
        </p:nvSpPr>
        <p:spPr>
          <a:xfrm>
            <a:off x="1943099" y="1997330"/>
            <a:ext cx="7200900" cy="3146171"/>
          </a:xfrm>
          <a:prstGeom prst="rect">
            <a:avLst/>
          </a:prstGeom>
          <a:solidFill>
            <a:srgbClr val="D7D6CA"/>
          </a:solidFill>
          <a:ln>
            <a:noFill/>
          </a:ln>
        </p:spPr>
      </p:sp>
      <p:sp>
        <p:nvSpPr>
          <p:cNvPr id="2562" name="Google Shape;2562;p43"/>
          <p:cNvSpPr txBox="1">
            <a:spLocks noGrp="1"/>
          </p:cNvSpPr>
          <p:nvPr>
            <p:ph type="body" idx="1"/>
          </p:nvPr>
        </p:nvSpPr>
        <p:spPr>
          <a:xfrm>
            <a:off x="5246596" y="635284"/>
            <a:ext cx="1954588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4" name="Google Shape;2564;p43"/>
          <p:cNvSpPr txBox="1">
            <a:spLocks noGrp="1"/>
          </p:cNvSpPr>
          <p:nvPr>
            <p:ph type="body" idx="3"/>
          </p:nvPr>
        </p:nvSpPr>
        <p:spPr>
          <a:xfrm>
            <a:off x="5246596" y="996507"/>
            <a:ext cx="1363080" cy="27063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 i="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65" name="Google Shape;2565;p43"/>
          <p:cNvSpPr txBox="1">
            <a:spLocks noGrp="1"/>
          </p:cNvSpPr>
          <p:nvPr>
            <p:ph type="title"/>
          </p:nvPr>
        </p:nvSpPr>
        <p:spPr>
          <a:xfrm>
            <a:off x="1638591" y="633449"/>
            <a:ext cx="2846641" cy="361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66" name="Google Shape;2566;p43"/>
          <p:cNvSpPr/>
          <p:nvPr/>
        </p:nvSpPr>
        <p:spPr>
          <a:xfrm>
            <a:off x="1188371" y="870821"/>
            <a:ext cx="243000" cy="3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67" name="Google Shape;2567;p43"/>
          <p:cNvSpPr txBox="1">
            <a:spLocks noGrp="1"/>
          </p:cNvSpPr>
          <p:nvPr>
            <p:ph type="body" idx="4"/>
          </p:nvPr>
        </p:nvSpPr>
        <p:spPr>
          <a:xfrm>
            <a:off x="1638591" y="994672"/>
            <a:ext cx="2846641" cy="23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 b="1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－"/>
              <a:defRPr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568" name="Google Shape;2568;p43"/>
          <p:cNvGrpSpPr/>
          <p:nvPr/>
        </p:nvGrpSpPr>
        <p:grpSpPr>
          <a:xfrm>
            <a:off x="9143999" y="1"/>
            <a:ext cx="2694818" cy="5143499"/>
            <a:chOff x="12220433" y="1"/>
            <a:chExt cx="3593091" cy="6857999"/>
          </a:xfrm>
        </p:grpSpPr>
        <p:sp>
          <p:nvSpPr>
            <p:cNvPr id="2569" name="Google Shape;2569;p43"/>
            <p:cNvSpPr/>
            <p:nvPr/>
          </p:nvSpPr>
          <p:spPr>
            <a:xfrm>
              <a:off x="12220433" y="1"/>
              <a:ext cx="3593091" cy="6857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08000" rIns="0" bIns="1080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l" sz="1000" b="1" i="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AFBEELDING INVOEGEN/OPMAKEN</a:t>
              </a:r>
              <a:endParaRPr sz="1100"/>
            </a:p>
          </p:txBody>
        </p:sp>
        <p:sp>
          <p:nvSpPr>
            <p:cNvPr id="2570" name="Google Shape;2570;p43"/>
            <p:cNvSpPr/>
            <p:nvPr/>
          </p:nvSpPr>
          <p:spPr>
            <a:xfrm>
              <a:off x="12403012" y="53525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1</a:t>
              </a:r>
              <a:endParaRPr sz="1100"/>
            </a:p>
          </p:txBody>
        </p:sp>
        <p:sp>
          <p:nvSpPr>
            <p:cNvPr id="2571" name="Google Shape;2571;p43"/>
            <p:cNvSpPr/>
            <p:nvPr/>
          </p:nvSpPr>
          <p:spPr>
            <a:xfrm>
              <a:off x="12687184" y="535256"/>
              <a:ext cx="3126340" cy="658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Wanneer nodig, verwijder de bestaande afbeelding d.m.v. de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‘Backspace toets’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Klik op het pictogram om een nieuwe afbeelding in te voegen </a:t>
              </a:r>
              <a:r>
                <a:rPr lang="nl" sz="800" b="0" i="1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(zie onderstaand vb)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of ga naar Invoegen &gt; Afbeeldingen.</a:t>
              </a:r>
              <a:endParaRPr sz="1100"/>
            </a:p>
          </p:txBody>
        </p:sp>
        <p:grpSp>
          <p:nvGrpSpPr>
            <p:cNvPr id="2572" name="Google Shape;2572;p43"/>
            <p:cNvGrpSpPr/>
            <p:nvPr/>
          </p:nvGrpSpPr>
          <p:grpSpPr>
            <a:xfrm>
              <a:off x="12673102" y="1209303"/>
              <a:ext cx="294789" cy="346676"/>
              <a:chOff x="14466489" y="1001522"/>
              <a:chExt cx="290627" cy="341782"/>
            </a:xfrm>
          </p:grpSpPr>
          <p:sp>
            <p:nvSpPr>
              <p:cNvPr id="2573" name="Google Shape;2573;p43"/>
              <p:cNvSpPr/>
              <p:nvPr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81818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4" name="Google Shape;2574;p43"/>
              <p:cNvSpPr/>
              <p:nvPr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5" name="Google Shape;2575;p43"/>
              <p:cNvSpPr/>
              <p:nvPr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/>
                <a:ahLst/>
                <a:cxnLst/>
                <a:rect l="l" t="t" r="r" b="b"/>
                <a:pathLst>
                  <a:path w="168558" h="147459" extrusionOk="0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576" name="Google Shape;2576;p43"/>
              <p:cNvSpPr/>
              <p:nvPr/>
            </p:nvSpPr>
            <p:spPr>
              <a:xfrm>
                <a:off x="14601150" y="1145314"/>
                <a:ext cx="155966" cy="116816"/>
              </a:xfrm>
              <a:prstGeom prst="roundRect">
                <a:avLst>
                  <a:gd name="adj" fmla="val 16667"/>
                </a:avLst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cxnSp>
            <p:nvCxnSpPr>
              <p:cNvPr id="2577" name="Google Shape;2577;p43"/>
              <p:cNvCxnSpPr/>
              <p:nvPr/>
            </p:nvCxnSpPr>
            <p:spPr>
              <a:xfrm>
                <a:off x="14637490" y="1308665"/>
                <a:ext cx="83286" cy="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578" name="Google Shape;2578;p43"/>
              <p:cNvCxnSpPr>
                <a:stCxn id="2576" idx="2"/>
              </p:cNvCxnSpPr>
              <p:nvPr/>
            </p:nvCxnSpPr>
            <p:spPr>
              <a:xfrm flipH="1">
                <a:off x="14678833" y="1262130"/>
                <a:ext cx="300" cy="43500"/>
              </a:xfrm>
              <a:prstGeom prst="straightConnector1">
                <a:avLst/>
              </a:prstGeom>
              <a:solidFill>
                <a:schemeClr val="lt1"/>
              </a:solidFill>
              <a:ln w="19050" cap="flat" cmpd="sng">
                <a:solidFill>
                  <a:srgbClr val="8AADD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sp>
          <p:nvSpPr>
            <p:cNvPr id="2579" name="Google Shape;2579;p43"/>
            <p:cNvSpPr/>
            <p:nvPr/>
          </p:nvSpPr>
          <p:spPr>
            <a:xfrm>
              <a:off x="12403012" y="1658126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2</a:t>
              </a:r>
              <a:endParaRPr sz="1100"/>
            </a:p>
          </p:txBody>
        </p:sp>
        <p:sp>
          <p:nvSpPr>
            <p:cNvPr id="2580" name="Google Shape;2580;p43"/>
            <p:cNvSpPr/>
            <p:nvPr/>
          </p:nvSpPr>
          <p:spPr>
            <a:xfrm>
              <a:off x="12687184" y="1658127"/>
              <a:ext cx="2944682" cy="3263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Selecteer de gewenste afbeelding</a:t>
              </a:r>
              <a:b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en klik 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‘Invoegen’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grpSp>
          <p:nvGrpSpPr>
            <p:cNvPr id="2581" name="Google Shape;2581;p43"/>
            <p:cNvGrpSpPr/>
            <p:nvPr/>
          </p:nvGrpSpPr>
          <p:grpSpPr>
            <a:xfrm>
              <a:off x="12695280" y="2092702"/>
              <a:ext cx="825500" cy="209550"/>
              <a:chOff x="13504624" y="2482850"/>
              <a:chExt cx="825500" cy="209550"/>
            </a:xfrm>
          </p:grpSpPr>
          <p:sp>
            <p:nvSpPr>
              <p:cNvPr id="2582" name="Google Shape;2582;p43"/>
              <p:cNvSpPr/>
              <p:nvPr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>
                <a:solidFill>
                  <a:srgbClr val="0B7ED9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Invoegen</a:t>
                </a:r>
                <a:endParaRPr sz="1100"/>
              </a:p>
            </p:txBody>
          </p:sp>
          <p:cxnSp>
            <p:nvCxnSpPr>
              <p:cNvPr id="2583" name="Google Shape;2583;p43"/>
              <p:cNvCxnSpPr/>
              <p:nvPr/>
            </p:nvCxnSpPr>
            <p:spPr>
              <a:xfrm>
                <a:off x="14155269" y="2515250"/>
                <a:ext cx="0" cy="142717"/>
              </a:xfrm>
              <a:prstGeom prst="straightConnector1">
                <a:avLst/>
              </a:prstGeom>
              <a:noFill/>
              <a:ln w="9525" cap="flat" cmpd="sng">
                <a:solidFill>
                  <a:srgbClr val="44546A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584" name="Google Shape;2584;p43"/>
              <p:cNvSpPr/>
              <p:nvPr/>
            </p:nvSpPr>
            <p:spPr>
              <a:xfrm rot="10800000">
                <a:off x="14196089" y="2566904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7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585" name="Google Shape;2585;p43"/>
            <p:cNvSpPr/>
            <p:nvPr/>
          </p:nvSpPr>
          <p:spPr>
            <a:xfrm>
              <a:off x="12403012" y="243823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3</a:t>
              </a:r>
              <a:endParaRPr sz="1100"/>
            </a:p>
          </p:txBody>
        </p:sp>
        <p:sp>
          <p:nvSpPr>
            <p:cNvPr id="2586" name="Google Shape;2586;p43"/>
            <p:cNvSpPr/>
            <p:nvPr/>
          </p:nvSpPr>
          <p:spPr>
            <a:xfrm>
              <a:off x="12687183" y="2438232"/>
              <a:ext cx="3126341" cy="4627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Klik met de rechter muisknop op de miniatuurweergave van de dia aan de linkerkant van het scherm en kies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‘Dia herstellen’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</a:t>
              </a:r>
              <a:endParaRPr sz="1100"/>
            </a:p>
          </p:txBody>
        </p:sp>
        <p:sp>
          <p:nvSpPr>
            <p:cNvPr id="2587" name="Google Shape;2587;p43"/>
            <p:cNvSpPr/>
            <p:nvPr/>
          </p:nvSpPr>
          <p:spPr>
            <a:xfrm>
              <a:off x="12403012" y="4008891"/>
              <a:ext cx="180000" cy="180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800"/>
                <a:buFont typeface="Quattrocento Sans"/>
                <a:buNone/>
              </a:pPr>
              <a:r>
                <a:rPr lang="nl" sz="800" b="1" i="0" u="none" strike="noStrike" cap="none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4</a:t>
              </a:r>
              <a:endParaRPr sz="1100"/>
            </a:p>
          </p:txBody>
        </p:sp>
        <p:sp>
          <p:nvSpPr>
            <p:cNvPr id="2588" name="Google Shape;2588;p43"/>
            <p:cNvSpPr/>
            <p:nvPr/>
          </p:nvSpPr>
          <p:spPr>
            <a:xfrm>
              <a:off x="12687184" y="4008892"/>
              <a:ext cx="2944682" cy="9797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Quattrocento Sans"/>
                <a:buNone/>
              </a:pP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Om de afbeelding te schalen of bij te snijden, ga naar de tab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‘Hulpmiddelen voor afbeeldingen - Opmaak’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 en klik op de knop </a:t>
              </a:r>
              <a:r>
                <a:rPr lang="nl" sz="800" b="1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‘Bijsnijden’</a:t>
              </a:r>
              <a:r>
                <a:rPr lang="nl" sz="800" b="0" i="0" u="none" strike="noStrike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. Schaal met de bolletjes de afbeelding en met de hoekjes het afbeeldingskader.</a:t>
              </a:r>
              <a:endParaRPr sz="1100"/>
            </a:p>
          </p:txBody>
        </p:sp>
        <p:grpSp>
          <p:nvGrpSpPr>
            <p:cNvPr id="2589" name="Google Shape;2589;p43"/>
            <p:cNvGrpSpPr/>
            <p:nvPr/>
          </p:nvGrpSpPr>
          <p:grpSpPr>
            <a:xfrm>
              <a:off x="12598305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590" name="Google Shape;2590;p43"/>
              <p:cNvGrpSpPr/>
              <p:nvPr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591" name="Google Shape;2591;p43"/>
                <p:cNvGrpSpPr/>
                <p:nvPr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592" name="Google Shape;2592;p43"/>
                  <p:cNvGrpSpPr/>
                  <p:nvPr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593" name="Google Shape;2593;p43"/>
                    <p:cNvSpPr/>
                    <p:nvPr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>
                      <a:solidFill>
                        <a:srgbClr val="818181"/>
                      </a:solidFill>
                      <a:prstDash val="dash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4" name="Google Shape;2594;p43"/>
                    <p:cNvSpPr/>
                    <p:nvPr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lt1"/>
                    </a:solidFill>
                    <a:ln w="12700" cap="flat" cmpd="sng">
                      <a:solidFill>
                        <a:srgbClr val="81818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8100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600" b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  <p:sp>
                  <p:nvSpPr>
                    <p:cNvPr id="2595" name="Google Shape;2595;p43"/>
                    <p:cNvSpPr/>
                    <p:nvPr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txBody>
                    <a:bodyPr spcFirstLastPara="1" wrap="square" lIns="0" tIns="0" rIns="0" bIns="0" anchor="ctr" anchorCtr="0">
                      <a:noAutofit/>
                    </a:bodyPr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p:txBody>
                </p:sp>
              </p:grpSp>
              <p:pic>
                <p:nvPicPr>
                  <p:cNvPr id="2596" name="Google Shape;2596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2597" name="Google Shape;2597;p43"/>
                  <p:cNvPicPr preferRelativeResize="0"/>
                  <p:nvPr/>
                </p:nvPicPr>
                <p:blipFill rotWithShape="1">
                  <a:blip r:embed="rId2">
                    <a:alphaModFix/>
                  </a:blip>
                  <a:srcRect/>
                  <a:stretch/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grpSp>
              <p:nvGrpSpPr>
                <p:cNvPr id="2598" name="Google Shape;2598;p43"/>
                <p:cNvGrpSpPr/>
                <p:nvPr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599" name="Google Shape;2599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0" name="Google Shape;2600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grpSp>
              <p:nvGrpSpPr>
                <p:cNvPr id="2601" name="Google Shape;2601;p43"/>
                <p:cNvGrpSpPr/>
                <p:nvPr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602" name="Google Shape;2602;p43"/>
                  <p:cNvSpPr/>
                  <p:nvPr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03" name="Google Shape;2603;p43"/>
                  <p:cNvSpPr/>
                  <p:nvPr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</p:grpSp>
          <p:sp>
            <p:nvSpPr>
              <p:cNvPr id="2604" name="Google Shape;2604;p43"/>
              <p:cNvSpPr/>
              <p:nvPr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Bijsnijden</a:t>
                </a:r>
                <a:endParaRPr sz="1100"/>
              </a:p>
            </p:txBody>
          </p:sp>
          <p:sp>
            <p:nvSpPr>
              <p:cNvPr id="2605" name="Google Shape;2605;p43"/>
              <p:cNvSpPr/>
              <p:nvPr/>
            </p:nvSpPr>
            <p:spPr>
              <a:xfrm rot="10800000">
                <a:off x="12950688" y="4093726"/>
                <a:ext cx="86866" cy="51147"/>
              </a:xfrm>
              <a:prstGeom prst="triangle">
                <a:avLst>
                  <a:gd name="adj" fmla="val 50000"/>
                </a:avLst>
              </a:prstGeom>
              <a:solidFill>
                <a:srgbClr val="818181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  <p:sp>
          <p:nvSpPr>
            <p:cNvPr id="2606" name="Google Shape;2606;p43"/>
            <p:cNvSpPr/>
            <p:nvPr/>
          </p:nvSpPr>
          <p:spPr>
            <a:xfrm>
              <a:off x="12690104" y="3112347"/>
              <a:ext cx="1239216" cy="719917"/>
            </a:xfrm>
            <a:prstGeom prst="rect">
              <a:avLst/>
            </a:prstGeom>
            <a:solidFill>
              <a:srgbClr val="ECECEC"/>
            </a:solidFill>
            <a:ln w="12700" cap="flat" cmpd="sng">
              <a:solidFill>
                <a:srgbClr val="D3D3D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54000" tIns="0" rIns="0" bIns="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0" i="1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2607" name="Google Shape;2607;p43"/>
            <p:cNvGrpSpPr/>
            <p:nvPr/>
          </p:nvGrpSpPr>
          <p:grpSpPr>
            <a:xfrm>
              <a:off x="13521121" y="3391865"/>
              <a:ext cx="1222990" cy="563933"/>
              <a:chOff x="-2485819" y="3399207"/>
              <a:chExt cx="1222990" cy="563933"/>
            </a:xfrm>
          </p:grpSpPr>
          <p:sp>
            <p:nvSpPr>
              <p:cNvPr id="2608" name="Google Shape;2608;p43"/>
              <p:cNvSpPr/>
              <p:nvPr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lt1"/>
              </a:solidFill>
              <a:ln w="12700" cap="flat" cmpd="sng">
                <a:solidFill>
                  <a:srgbClr val="D1D1D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81000" tIns="0" rIns="0" bIns="0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600" b="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2609" name="Google Shape;2609;p43"/>
              <p:cNvSpPr/>
              <p:nvPr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800" b="1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2610" name="Google Shape;2610;p43"/>
              <p:cNvGrpSpPr/>
              <p:nvPr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611" name="Google Shape;2611;p43"/>
                <p:cNvSpPr/>
                <p:nvPr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lt1"/>
                </a:solidFill>
                <a:ln w="12700" cap="flat" cmpd="sng">
                  <a:solidFill>
                    <a:srgbClr val="81818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81000" tIns="0" rIns="0" bIns="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6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2" name="Google Shape;2612;p43"/>
                <p:cNvSpPr/>
                <p:nvPr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3" name="Google Shape;2613;p43"/>
                <p:cNvSpPr/>
                <p:nvPr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4" name="Google Shape;2614;p43"/>
                <p:cNvSpPr/>
                <p:nvPr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5" name="Google Shape;2615;p43"/>
                <p:cNvSpPr/>
                <p:nvPr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2616" name="Google Shape;2616;p43"/>
                <p:cNvSpPr/>
                <p:nvPr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txBody>
                <a:bodyPr spcFirstLastPara="1" wrap="square" lIns="0" tIns="0" rIns="0" bIns="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800" b="1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grpSp>
            <p:nvGrpSpPr>
              <p:cNvPr id="2617" name="Google Shape;2617;p43"/>
              <p:cNvGrpSpPr/>
              <p:nvPr/>
            </p:nvGrpSpPr>
            <p:grpSpPr>
              <a:xfrm>
                <a:off x="-2463904" y="3680944"/>
                <a:ext cx="207219" cy="237490"/>
                <a:chOff x="12835752" y="3926551"/>
                <a:chExt cx="537889" cy="616458"/>
              </a:xfrm>
            </p:grpSpPr>
            <p:grpSp>
              <p:nvGrpSpPr>
                <p:cNvPr id="2618" name="Google Shape;2618;p43"/>
                <p:cNvGrpSpPr/>
                <p:nvPr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619" name="Google Shape;2619;p43"/>
                  <p:cNvSpPr/>
                  <p:nvPr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lt1"/>
                  </a:solidFill>
                  <a:ln w="12700" cap="flat" cmpd="sng">
                    <a:solidFill>
                      <a:srgbClr val="81818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8100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600" b="0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0" name="Google Shape;2620;p43"/>
                  <p:cNvSpPr/>
                  <p:nvPr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1" name="Google Shape;2621;p43"/>
                  <p:cNvSpPr/>
                  <p:nvPr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2" name="Google Shape;2622;p43"/>
                  <p:cNvSpPr/>
                  <p:nvPr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3" name="Google Shape;2623;p43"/>
                  <p:cNvSpPr/>
                  <p:nvPr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  <p:sp>
                <p:nvSpPr>
                  <p:cNvPr id="2624" name="Google Shape;2624;p43"/>
                  <p:cNvSpPr/>
                  <p:nvPr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txBody>
                  <a:bodyPr spcFirstLastPara="1" wrap="square" lIns="0" tIns="0" rIns="0" bIns="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800" b="1">
                      <a:solidFill>
                        <a:schemeClr val="dk1"/>
                      </a:solidFill>
                      <a:latin typeface="Quattrocento Sans"/>
                      <a:ea typeface="Quattrocento Sans"/>
                      <a:cs typeface="Quattrocento Sans"/>
                      <a:sym typeface="Quattrocento Sans"/>
                    </a:endParaRPr>
                  </a:p>
                </p:txBody>
              </p:sp>
            </p:grpSp>
            <p:sp>
              <p:nvSpPr>
                <p:cNvPr id="2625" name="Google Shape;2625;p43"/>
                <p:cNvSpPr/>
                <p:nvPr/>
              </p:nvSpPr>
              <p:spPr>
                <a:xfrm rot="-396292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>
                  <a:solidFill>
                    <a:srgbClr val="4D82B8"/>
                  </a:solidFill>
                  <a:prstDash val="solid"/>
                  <a:round/>
                  <a:headEnd type="stealth" w="med" len="med"/>
                  <a:tailEnd type="none" w="sm" len="sm"/>
                </a:ln>
              </p:spPr>
              <p:txBody>
                <a:bodyPr spcFirstLastPara="1" wrap="square" lIns="68575" tIns="34275" rIns="68575" bIns="34275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  <p:sp>
            <p:nvSpPr>
              <p:cNvPr id="2626" name="Google Shape;2626;p43"/>
              <p:cNvSpPr txBox="1"/>
              <p:nvPr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Indeling</a:t>
                </a:r>
                <a:endParaRPr sz="1100"/>
              </a:p>
            </p:txBody>
          </p:sp>
          <p:sp>
            <p:nvSpPr>
              <p:cNvPr id="2627" name="Google Shape;2627;p43"/>
              <p:cNvSpPr txBox="1"/>
              <p:nvPr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l" sz="700" b="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Dia Herstellen</a:t>
                </a:r>
                <a:endParaRPr sz="1100"/>
              </a:p>
            </p:txBody>
          </p:sp>
          <p:sp>
            <p:nvSpPr>
              <p:cNvPr id="2628" name="Google Shape;2628;p43"/>
              <p:cNvSpPr/>
              <p:nvPr/>
            </p:nvSpPr>
            <p:spPr>
              <a:xfrm>
                <a:off x="-1360391" y="3783140"/>
                <a:ext cx="97562" cy="180000"/>
              </a:xfrm>
              <a:custGeom>
                <a:avLst/>
                <a:gdLst/>
                <a:ahLst/>
                <a:cxnLst/>
                <a:rect l="l" t="t" r="r" b="b"/>
                <a:pathLst>
                  <a:path w="880280" h="1624084" extrusionOk="0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 w="1270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135000" tIns="135000" rIns="135000" bIns="1350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cap="none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3484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86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8913" y="-59473"/>
            <a:ext cx="7873155" cy="7123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BE" dirty="0"/>
              <a:t>Titelstijl van model bewerken</a:t>
            </a:r>
            <a:br>
              <a:rPr lang="nl-BE" dirty="0"/>
            </a:br>
            <a:br>
              <a:rPr lang="nl-BE" dirty="0"/>
            </a:b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8-7-2025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924" r:id="rId16"/>
    <p:sldLayoutId id="214748392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8/07/2025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>
            <a:lum/>
          </a:blip>
          <a:srcRect/>
          <a:stretch>
            <a:fillRect b="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s://longportapp.com/en/news/9228017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2" name="Google Shape;4692;p67"/>
          <p:cNvSpPr txBox="1">
            <a:spLocks noGrp="1"/>
          </p:cNvSpPr>
          <p:nvPr>
            <p:ph type="title"/>
          </p:nvPr>
        </p:nvSpPr>
        <p:spPr>
          <a:xfrm>
            <a:off x="-186187" y="2091090"/>
            <a:ext cx="9330187" cy="82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Navigating the (Noisy) LLMs Landscape:</a:t>
            </a:r>
            <a:br>
              <a:rPr lang="en-US" sz="2800" dirty="0"/>
            </a:br>
            <a:r>
              <a:rPr lang="en-US" sz="2800" dirty="0"/>
              <a:t>How they Work and How to Make them Work!</a:t>
            </a:r>
            <a:endParaRPr lang="en-US" sz="2400" dirty="0"/>
          </a:p>
        </p:txBody>
      </p:sp>
      <p:sp>
        <p:nvSpPr>
          <p:cNvPr id="4693" name="Google Shape;4693;p67"/>
          <p:cNvSpPr txBox="1">
            <a:spLocks noGrp="1"/>
          </p:cNvSpPr>
          <p:nvPr>
            <p:ph type="body" idx="1"/>
          </p:nvPr>
        </p:nvSpPr>
        <p:spPr>
          <a:xfrm>
            <a:off x="1907688" y="3371742"/>
            <a:ext cx="6224383" cy="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400" dirty="0"/>
              <a:t>Filotas Theodosiou: VIVES University of Applied Sciences, Kortrijk, Belgium </a:t>
            </a:r>
          </a:p>
        </p:txBody>
      </p:sp>
      <p:grpSp>
        <p:nvGrpSpPr>
          <p:cNvPr id="143" name="Google Shape;143;p14"/>
          <p:cNvGrpSpPr/>
          <p:nvPr/>
        </p:nvGrpSpPr>
        <p:grpSpPr>
          <a:xfrm>
            <a:off x="7946444" y="4688378"/>
            <a:ext cx="1039614" cy="371995"/>
            <a:chOff x="-1597345" y="233060"/>
            <a:chExt cx="9980362" cy="3571176"/>
          </a:xfrm>
        </p:grpSpPr>
        <p:sp>
          <p:nvSpPr>
            <p:cNvPr id="144" name="Google Shape;144;p14"/>
            <p:cNvSpPr/>
            <p:nvPr/>
          </p:nvSpPr>
          <p:spPr>
            <a:xfrm rot="10800000" flipH="1">
              <a:off x="-1597345" y="1616463"/>
              <a:ext cx="2376671" cy="2156850"/>
            </a:xfrm>
            <a:custGeom>
              <a:avLst/>
              <a:gdLst/>
              <a:ahLst/>
              <a:cxnLst/>
              <a:rect l="l" t="t" r="r" b="b"/>
              <a:pathLst>
                <a:path w="2376671" h="2156850" extrusionOk="0">
                  <a:moveTo>
                    <a:pt x="1664335" y="2157309"/>
                  </a:moveTo>
                  <a:lnTo>
                    <a:pt x="1190567" y="618909"/>
                  </a:lnTo>
                  <a:lnTo>
                    <a:pt x="716799" y="2157309"/>
                  </a:lnTo>
                  <a:lnTo>
                    <a:pt x="274" y="2157309"/>
                  </a:lnTo>
                  <a:lnTo>
                    <a:pt x="775544" y="469"/>
                  </a:lnTo>
                  <a:lnTo>
                    <a:pt x="1601686" y="459"/>
                  </a:lnTo>
                  <a:lnTo>
                    <a:pt x="2376945" y="215730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5" name="Google Shape;145;p14"/>
            <p:cNvSpPr/>
            <p:nvPr/>
          </p:nvSpPr>
          <p:spPr>
            <a:xfrm rot="10800000" flipH="1">
              <a:off x="943753" y="1616470"/>
              <a:ext cx="669528" cy="2156859"/>
            </a:xfrm>
            <a:custGeom>
              <a:avLst/>
              <a:gdLst/>
              <a:ahLst/>
              <a:cxnLst/>
              <a:rect l="l" t="t" r="r" b="b"/>
              <a:pathLst>
                <a:path w="669528" h="2156859" extrusionOk="0">
                  <a:moveTo>
                    <a:pt x="669528" y="140"/>
                  </a:moveTo>
                  <a:lnTo>
                    <a:pt x="0" y="140"/>
                  </a:lnTo>
                  <a:lnTo>
                    <a:pt x="0" y="2157000"/>
                  </a:lnTo>
                  <a:lnTo>
                    <a:pt x="669528" y="215700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146" name="Google Shape;146;p14"/>
            <p:cNvSpPr/>
            <p:nvPr/>
          </p:nvSpPr>
          <p:spPr>
            <a:xfrm rot="10800000" flipH="1">
              <a:off x="1773807" y="1616468"/>
              <a:ext cx="2376670" cy="2156860"/>
            </a:xfrm>
            <a:custGeom>
              <a:avLst/>
              <a:gdLst/>
              <a:ahLst/>
              <a:cxnLst/>
              <a:rect l="l" t="t" r="r" b="b"/>
              <a:pathLst>
                <a:path w="2376670" h="2156860" extrusionOk="0">
                  <a:moveTo>
                    <a:pt x="1190854" y="618757"/>
                  </a:moveTo>
                  <a:lnTo>
                    <a:pt x="1664622" y="2157167"/>
                  </a:lnTo>
                  <a:lnTo>
                    <a:pt x="2377232" y="2157167"/>
                  </a:lnTo>
                  <a:lnTo>
                    <a:pt x="1601972" y="307"/>
                  </a:lnTo>
                  <a:lnTo>
                    <a:pt x="775820" y="307"/>
                  </a:lnTo>
                  <a:lnTo>
                    <a:pt x="560" y="2157167"/>
                  </a:lnTo>
                  <a:lnTo>
                    <a:pt x="717086" y="2157167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47" name="Google Shape;147;p14"/>
            <p:cNvGrpSpPr/>
            <p:nvPr/>
          </p:nvGrpSpPr>
          <p:grpSpPr>
            <a:xfrm>
              <a:off x="184698" y="233060"/>
              <a:ext cx="8198319" cy="3571176"/>
              <a:chOff x="184698" y="233060"/>
              <a:chExt cx="8198319" cy="3571176"/>
            </a:xfrm>
          </p:grpSpPr>
          <p:sp>
            <p:nvSpPr>
              <p:cNvPr id="148" name="Google Shape;148;p14"/>
              <p:cNvSpPr/>
              <p:nvPr/>
            </p:nvSpPr>
            <p:spPr>
              <a:xfrm rot="10800000" flipH="1">
                <a:off x="4181769" y="1585525"/>
                <a:ext cx="2192617" cy="2218711"/>
              </a:xfrm>
              <a:custGeom>
                <a:avLst/>
                <a:gdLst/>
                <a:ahLst/>
                <a:cxnLst/>
                <a:rect l="l" t="t" r="r" b="b"/>
                <a:pathLst>
                  <a:path w="2192617" h="2218711" extrusionOk="0">
                    <a:moveTo>
                      <a:pt x="2181767" y="951222"/>
                    </a:moveTo>
                    <a:lnTo>
                      <a:pt x="666509" y="951222"/>
                    </a:lnTo>
                    <a:cubicBezTo>
                      <a:pt x="676920" y="817201"/>
                      <a:pt x="720639" y="714774"/>
                      <a:pt x="797676" y="643920"/>
                    </a:cubicBezTo>
                    <a:cubicBezTo>
                      <a:pt x="874643" y="573026"/>
                      <a:pt x="969275" y="537635"/>
                      <a:pt x="1081543" y="537635"/>
                    </a:cubicBezTo>
                    <a:cubicBezTo>
                      <a:pt x="1248578" y="537635"/>
                      <a:pt x="1364741" y="607203"/>
                      <a:pt x="1430021" y="746347"/>
                    </a:cubicBezTo>
                    <a:lnTo>
                      <a:pt x="2142631" y="746347"/>
                    </a:lnTo>
                    <a:cubicBezTo>
                      <a:pt x="2106045" y="604610"/>
                      <a:pt x="2040158" y="477050"/>
                      <a:pt x="1944878" y="363697"/>
                    </a:cubicBezTo>
                    <a:cubicBezTo>
                      <a:pt x="1849598" y="250262"/>
                      <a:pt x="1730157" y="161354"/>
                      <a:pt x="1586646" y="96961"/>
                    </a:cubicBezTo>
                    <a:cubicBezTo>
                      <a:pt x="1443053" y="32528"/>
                      <a:pt x="1282523" y="337"/>
                      <a:pt x="1105016" y="337"/>
                    </a:cubicBezTo>
                    <a:cubicBezTo>
                      <a:pt x="890973" y="337"/>
                      <a:pt x="700404" y="45398"/>
                      <a:pt x="533368" y="135623"/>
                    </a:cubicBezTo>
                    <a:cubicBezTo>
                      <a:pt x="366302" y="225808"/>
                      <a:pt x="235833" y="354634"/>
                      <a:pt x="141858" y="522162"/>
                    </a:cubicBezTo>
                    <a:cubicBezTo>
                      <a:pt x="47884" y="689640"/>
                      <a:pt x="896" y="885502"/>
                      <a:pt x="896" y="1109697"/>
                    </a:cubicBezTo>
                    <a:cubicBezTo>
                      <a:pt x="896" y="1333892"/>
                      <a:pt x="47206" y="1529683"/>
                      <a:pt x="139865" y="1697232"/>
                    </a:cubicBezTo>
                    <a:cubicBezTo>
                      <a:pt x="232494" y="1864710"/>
                      <a:pt x="362407" y="1993516"/>
                      <a:pt x="529463" y="2083761"/>
                    </a:cubicBezTo>
                    <a:cubicBezTo>
                      <a:pt x="696488" y="2173925"/>
                      <a:pt x="888353" y="2219048"/>
                      <a:pt x="1105016" y="2219048"/>
                    </a:cubicBezTo>
                    <a:cubicBezTo>
                      <a:pt x="1316479" y="2219048"/>
                      <a:pt x="1504418" y="2175201"/>
                      <a:pt x="1668853" y="2087619"/>
                    </a:cubicBezTo>
                    <a:cubicBezTo>
                      <a:pt x="1833298" y="1999997"/>
                      <a:pt x="1961856" y="1875039"/>
                      <a:pt x="2054515" y="1712685"/>
                    </a:cubicBezTo>
                    <a:cubicBezTo>
                      <a:pt x="2147144" y="1550341"/>
                      <a:pt x="2193514" y="1360940"/>
                      <a:pt x="2193514" y="1144471"/>
                    </a:cubicBezTo>
                    <a:cubicBezTo>
                      <a:pt x="2193514" y="1082630"/>
                      <a:pt x="2189608" y="1018186"/>
                      <a:pt x="2181767" y="951222"/>
                    </a:cubicBezTo>
                    <a:moveTo>
                      <a:pt x="1508333" y="1318430"/>
                    </a:moveTo>
                    <a:cubicBezTo>
                      <a:pt x="1508333" y="1431783"/>
                      <a:pt x="1469157" y="1521957"/>
                      <a:pt x="1390845" y="1588993"/>
                    </a:cubicBezTo>
                    <a:cubicBezTo>
                      <a:pt x="1312543" y="1655978"/>
                      <a:pt x="1214663" y="1689496"/>
                      <a:pt x="1097205" y="1689496"/>
                    </a:cubicBezTo>
                    <a:cubicBezTo>
                      <a:pt x="984948" y="1689496"/>
                      <a:pt x="890295" y="1657234"/>
                      <a:pt x="813339" y="1592871"/>
                    </a:cubicBezTo>
                    <a:cubicBezTo>
                      <a:pt x="736312" y="1528418"/>
                      <a:pt x="688647" y="1436917"/>
                      <a:pt x="670424" y="1318430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49" name="Google Shape;149;p14"/>
              <p:cNvSpPr/>
              <p:nvPr/>
            </p:nvSpPr>
            <p:spPr>
              <a:xfrm rot="10800000" flipH="1">
                <a:off x="6491878" y="1585525"/>
                <a:ext cx="1891136" cy="2218701"/>
              </a:xfrm>
              <a:custGeom>
                <a:avLst/>
                <a:gdLst/>
                <a:ahLst/>
                <a:cxnLst/>
                <a:rect l="l" t="t" r="r" b="b"/>
                <a:pathLst>
                  <a:path w="1891136" h="2218701" extrusionOk="0">
                    <a:moveTo>
                      <a:pt x="498200" y="96877"/>
                    </a:moveTo>
                    <a:cubicBezTo>
                      <a:pt x="349427" y="161270"/>
                      <a:pt x="231939" y="249560"/>
                      <a:pt x="145815" y="361658"/>
                    </a:cubicBezTo>
                    <a:cubicBezTo>
                      <a:pt x="59662" y="473755"/>
                      <a:pt x="11359" y="599382"/>
                      <a:pt x="958" y="738527"/>
                    </a:cubicBezTo>
                    <a:lnTo>
                      <a:pt x="662635" y="738527"/>
                    </a:lnTo>
                    <a:cubicBezTo>
                      <a:pt x="670486" y="663764"/>
                      <a:pt x="705717" y="603240"/>
                      <a:pt x="768366" y="556852"/>
                    </a:cubicBezTo>
                    <a:cubicBezTo>
                      <a:pt x="831006" y="510463"/>
                      <a:pt x="907972" y="487274"/>
                      <a:pt x="999387" y="487274"/>
                    </a:cubicBezTo>
                    <a:cubicBezTo>
                      <a:pt x="1082879" y="487274"/>
                      <a:pt x="1147492" y="503344"/>
                      <a:pt x="1193194" y="535607"/>
                    </a:cubicBezTo>
                    <a:cubicBezTo>
                      <a:pt x="1238836" y="567788"/>
                      <a:pt x="1261702" y="609640"/>
                      <a:pt x="1261702" y="661233"/>
                    </a:cubicBezTo>
                    <a:cubicBezTo>
                      <a:pt x="1261702" y="723074"/>
                      <a:pt x="1229032" y="768794"/>
                      <a:pt x="1163832" y="798433"/>
                    </a:cubicBezTo>
                    <a:cubicBezTo>
                      <a:pt x="1098552" y="828022"/>
                      <a:pt x="992810" y="860892"/>
                      <a:pt x="846678" y="897012"/>
                    </a:cubicBezTo>
                    <a:cubicBezTo>
                      <a:pt x="690054" y="933072"/>
                      <a:pt x="559504" y="971056"/>
                      <a:pt x="455118" y="1011024"/>
                    </a:cubicBezTo>
                    <a:cubicBezTo>
                      <a:pt x="350712" y="1050962"/>
                      <a:pt x="260643" y="1114068"/>
                      <a:pt x="184961" y="1200445"/>
                    </a:cubicBezTo>
                    <a:cubicBezTo>
                      <a:pt x="109239" y="1286741"/>
                      <a:pt x="71419" y="1403375"/>
                      <a:pt x="71419" y="1550236"/>
                    </a:cubicBezTo>
                    <a:cubicBezTo>
                      <a:pt x="71419" y="1673939"/>
                      <a:pt x="105971" y="1786634"/>
                      <a:pt x="175198" y="1888473"/>
                    </a:cubicBezTo>
                    <a:cubicBezTo>
                      <a:pt x="244303" y="1990232"/>
                      <a:pt x="346128" y="2070736"/>
                      <a:pt x="480584" y="2130035"/>
                    </a:cubicBezTo>
                    <a:cubicBezTo>
                      <a:pt x="615020" y="2189294"/>
                      <a:pt x="774872" y="2218953"/>
                      <a:pt x="960211" y="2218953"/>
                    </a:cubicBezTo>
                    <a:cubicBezTo>
                      <a:pt x="1234323" y="2218953"/>
                      <a:pt x="1450258" y="2151908"/>
                      <a:pt x="1608218" y="2017947"/>
                    </a:cubicBezTo>
                    <a:cubicBezTo>
                      <a:pt x="1766117" y="1883927"/>
                      <a:pt x="1856864" y="1706120"/>
                      <a:pt x="1880337" y="1484537"/>
                    </a:cubicBezTo>
                    <a:lnTo>
                      <a:pt x="1261702" y="1484537"/>
                    </a:lnTo>
                    <a:cubicBezTo>
                      <a:pt x="1251271" y="1559249"/>
                      <a:pt x="1217983" y="1618497"/>
                      <a:pt x="1161869" y="1662354"/>
                    </a:cubicBezTo>
                    <a:cubicBezTo>
                      <a:pt x="1105715" y="1706120"/>
                      <a:pt x="1031997" y="1728043"/>
                      <a:pt x="940653" y="1728043"/>
                    </a:cubicBezTo>
                    <a:cubicBezTo>
                      <a:pt x="862341" y="1728043"/>
                      <a:pt x="802241" y="1713208"/>
                      <a:pt x="760545" y="1683599"/>
                    </a:cubicBezTo>
                    <a:cubicBezTo>
                      <a:pt x="718748" y="1653959"/>
                      <a:pt x="697906" y="1613363"/>
                      <a:pt x="697906" y="1561851"/>
                    </a:cubicBezTo>
                    <a:cubicBezTo>
                      <a:pt x="697906" y="1500000"/>
                      <a:pt x="731173" y="1453622"/>
                      <a:pt x="797738" y="1422696"/>
                    </a:cubicBezTo>
                    <a:cubicBezTo>
                      <a:pt x="864294" y="1391771"/>
                      <a:pt x="968062" y="1360845"/>
                      <a:pt x="1109024" y="1329920"/>
                    </a:cubicBezTo>
                    <a:cubicBezTo>
                      <a:pt x="1270828" y="1288675"/>
                      <a:pt x="1402654" y="1248089"/>
                      <a:pt x="1504480" y="1208172"/>
                    </a:cubicBezTo>
                    <a:cubicBezTo>
                      <a:pt x="1606265" y="1168193"/>
                      <a:pt x="1695656" y="1103800"/>
                      <a:pt x="1772694" y="1014902"/>
                    </a:cubicBezTo>
                    <a:cubicBezTo>
                      <a:pt x="1849660" y="925994"/>
                      <a:pt x="1889464" y="806788"/>
                      <a:pt x="1892094" y="657344"/>
                    </a:cubicBezTo>
                    <a:cubicBezTo>
                      <a:pt x="1892094" y="531070"/>
                      <a:pt x="1856186" y="418314"/>
                      <a:pt x="1784410" y="319148"/>
                    </a:cubicBezTo>
                    <a:cubicBezTo>
                      <a:pt x="1712604" y="219901"/>
                      <a:pt x="1609503" y="141939"/>
                      <a:pt x="1475118" y="85282"/>
                    </a:cubicBezTo>
                    <a:cubicBezTo>
                      <a:pt x="1340611" y="28626"/>
                      <a:pt x="1184705" y="252"/>
                      <a:pt x="1007198" y="252"/>
                    </a:cubicBezTo>
                    <a:cubicBezTo>
                      <a:pt x="816628" y="252"/>
                      <a:pt x="646972" y="32433"/>
                      <a:pt x="498200" y="96877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0" name="Google Shape;150;p14"/>
              <p:cNvSpPr/>
              <p:nvPr/>
            </p:nvSpPr>
            <p:spPr>
              <a:xfrm rot="10800000" flipH="1">
                <a:off x="2964500" y="341269"/>
                <a:ext cx="50744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40" h="711794" extrusionOk="0">
                    <a:moveTo>
                      <a:pt x="408097" y="514300"/>
                    </a:moveTo>
                    <a:cubicBezTo>
                      <a:pt x="439472" y="496650"/>
                      <a:pt x="463978" y="470687"/>
                      <a:pt x="481613" y="436389"/>
                    </a:cubicBezTo>
                    <a:cubicBezTo>
                      <a:pt x="499238" y="402071"/>
                      <a:pt x="508041" y="360878"/>
                      <a:pt x="508041" y="312788"/>
                    </a:cubicBezTo>
                    <a:lnTo>
                      <a:pt x="508041" y="171"/>
                    </a:lnTo>
                    <a:lnTo>
                      <a:pt x="373494" y="171"/>
                    </a:lnTo>
                    <a:lnTo>
                      <a:pt x="373494" y="294510"/>
                    </a:lnTo>
                    <a:cubicBezTo>
                      <a:pt x="373494" y="336828"/>
                      <a:pt x="362921" y="369363"/>
                      <a:pt x="341774" y="392137"/>
                    </a:cubicBezTo>
                    <a:cubicBezTo>
                      <a:pt x="320638" y="414891"/>
                      <a:pt x="291802" y="426283"/>
                      <a:pt x="255277" y="426283"/>
                    </a:cubicBezTo>
                    <a:cubicBezTo>
                      <a:pt x="218114" y="426283"/>
                      <a:pt x="188803" y="414891"/>
                      <a:pt x="167343" y="392137"/>
                    </a:cubicBezTo>
                    <a:cubicBezTo>
                      <a:pt x="145863" y="369363"/>
                      <a:pt x="135148" y="336828"/>
                      <a:pt x="135148" y="294510"/>
                    </a:cubicBezTo>
                    <a:lnTo>
                      <a:pt x="135148" y="171"/>
                    </a:lnTo>
                    <a:lnTo>
                      <a:pt x="601" y="171"/>
                    </a:lnTo>
                    <a:lnTo>
                      <a:pt x="601" y="711965"/>
                    </a:lnTo>
                    <a:lnTo>
                      <a:pt x="135148" y="711965"/>
                    </a:lnTo>
                    <a:lnTo>
                      <a:pt x="135148" y="466687"/>
                    </a:lnTo>
                    <a:cubicBezTo>
                      <a:pt x="152439" y="489775"/>
                      <a:pt x="175508" y="507880"/>
                      <a:pt x="204344" y="521024"/>
                    </a:cubicBezTo>
                    <a:cubicBezTo>
                      <a:pt x="233170" y="534168"/>
                      <a:pt x="265203" y="540750"/>
                      <a:pt x="300443" y="540750"/>
                    </a:cubicBezTo>
                    <a:cubicBezTo>
                      <a:pt x="340813" y="540750"/>
                      <a:pt x="376691" y="531920"/>
                      <a:pt x="408097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1" name="Google Shape;151;p14"/>
              <p:cNvSpPr/>
              <p:nvPr/>
            </p:nvSpPr>
            <p:spPr>
              <a:xfrm rot="10800000" flipH="1">
                <a:off x="3546906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437" y="135295"/>
                    </a:moveTo>
                    <a:cubicBezTo>
                      <a:pt x="360887" y="147153"/>
                      <a:pt x="378027" y="164944"/>
                      <a:pt x="390856" y="188680"/>
                    </a:cubicBezTo>
                    <a:cubicBezTo>
                      <a:pt x="403655" y="212396"/>
                      <a:pt x="410080" y="241256"/>
                      <a:pt x="410080" y="275250"/>
                    </a:cubicBezTo>
                    <a:cubicBezTo>
                      <a:pt x="410080" y="325891"/>
                      <a:pt x="396765" y="364857"/>
                      <a:pt x="370196" y="392117"/>
                    </a:cubicBezTo>
                    <a:cubicBezTo>
                      <a:pt x="343596" y="419366"/>
                      <a:pt x="311087" y="433006"/>
                      <a:pt x="272639" y="433006"/>
                    </a:cubicBezTo>
                    <a:cubicBezTo>
                      <a:pt x="234202" y="433006"/>
                      <a:pt x="201997" y="419366"/>
                      <a:pt x="176054" y="392117"/>
                    </a:cubicBezTo>
                    <a:cubicBezTo>
                      <a:pt x="150102" y="364857"/>
                      <a:pt x="137121" y="325891"/>
                      <a:pt x="137121" y="275250"/>
                    </a:cubicBezTo>
                    <a:cubicBezTo>
                      <a:pt x="137121" y="224588"/>
                      <a:pt x="149768" y="185622"/>
                      <a:pt x="175093" y="158383"/>
                    </a:cubicBezTo>
                    <a:cubicBezTo>
                      <a:pt x="200388" y="131113"/>
                      <a:pt x="232269" y="117503"/>
                      <a:pt x="270717" y="117503"/>
                    </a:cubicBezTo>
                    <a:cubicBezTo>
                      <a:pt x="295061" y="117503"/>
                      <a:pt x="317967" y="123427"/>
                      <a:pt x="339437" y="135295"/>
                    </a:cubicBezTo>
                    <a:moveTo>
                      <a:pt x="132325" y="34296"/>
                    </a:moveTo>
                    <a:cubicBezTo>
                      <a:pt x="91318" y="57049"/>
                      <a:pt x="59112" y="89271"/>
                      <a:pt x="35730" y="130961"/>
                    </a:cubicBezTo>
                    <a:cubicBezTo>
                      <a:pt x="12338" y="172640"/>
                      <a:pt x="652" y="220740"/>
                      <a:pt x="652" y="275250"/>
                    </a:cubicBezTo>
                    <a:cubicBezTo>
                      <a:pt x="652" y="329749"/>
                      <a:pt x="12672" y="377849"/>
                      <a:pt x="36691" y="419528"/>
                    </a:cubicBezTo>
                    <a:cubicBezTo>
                      <a:pt x="60721" y="461208"/>
                      <a:pt x="93543" y="493440"/>
                      <a:pt x="135209" y="516204"/>
                    </a:cubicBezTo>
                    <a:cubicBezTo>
                      <a:pt x="176844" y="538957"/>
                      <a:pt x="223295" y="550349"/>
                      <a:pt x="274562" y="550349"/>
                    </a:cubicBezTo>
                    <a:cubicBezTo>
                      <a:pt x="325819" y="550349"/>
                      <a:pt x="372260" y="538957"/>
                      <a:pt x="413925" y="516204"/>
                    </a:cubicBezTo>
                    <a:cubicBezTo>
                      <a:pt x="455570" y="493440"/>
                      <a:pt x="488402" y="461208"/>
                      <a:pt x="512432" y="419528"/>
                    </a:cubicBezTo>
                    <a:cubicBezTo>
                      <a:pt x="536462" y="377849"/>
                      <a:pt x="548472" y="329749"/>
                      <a:pt x="548472" y="275250"/>
                    </a:cubicBezTo>
                    <a:cubicBezTo>
                      <a:pt x="548472" y="220740"/>
                      <a:pt x="536138" y="172640"/>
                      <a:pt x="511471" y="130961"/>
                    </a:cubicBezTo>
                    <a:cubicBezTo>
                      <a:pt x="486794" y="89271"/>
                      <a:pt x="453476" y="57049"/>
                      <a:pt x="411517" y="34296"/>
                    </a:cubicBezTo>
                    <a:cubicBezTo>
                      <a:pt x="369538" y="11532"/>
                      <a:pt x="322611" y="150"/>
                      <a:pt x="270717" y="150"/>
                    </a:cubicBezTo>
                    <a:cubicBezTo>
                      <a:pt x="219450" y="150"/>
                      <a:pt x="173323" y="11532"/>
                      <a:pt x="132325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2" name="Google Shape;152;p14"/>
              <p:cNvSpPr/>
              <p:nvPr/>
            </p:nvSpPr>
            <p:spPr>
              <a:xfrm rot="10800000" flipH="1">
                <a:off x="4139893" y="511523"/>
                <a:ext cx="554538" cy="804135"/>
              </a:xfrm>
              <a:custGeom>
                <a:avLst/>
                <a:gdLst/>
                <a:ahLst/>
                <a:cxnLst/>
                <a:rect l="l" t="t" r="r" b="b"/>
                <a:pathLst>
                  <a:path w="554538" h="804135" extrusionOk="0">
                    <a:moveTo>
                      <a:pt x="400523" y="613402"/>
                    </a:moveTo>
                    <a:cubicBezTo>
                      <a:pt x="387703" y="636794"/>
                      <a:pt x="370412" y="654758"/>
                      <a:pt x="348638" y="667264"/>
                    </a:cubicBezTo>
                    <a:cubicBezTo>
                      <a:pt x="326845" y="679770"/>
                      <a:pt x="303462" y="686017"/>
                      <a:pt x="278471" y="686017"/>
                    </a:cubicBezTo>
                    <a:cubicBezTo>
                      <a:pt x="253480" y="686017"/>
                      <a:pt x="230422" y="679921"/>
                      <a:pt x="209265" y="667740"/>
                    </a:cubicBezTo>
                    <a:cubicBezTo>
                      <a:pt x="188139" y="655548"/>
                      <a:pt x="170979" y="637756"/>
                      <a:pt x="157846" y="614354"/>
                    </a:cubicBezTo>
                    <a:cubicBezTo>
                      <a:pt x="144703" y="590942"/>
                      <a:pt x="138157" y="563206"/>
                      <a:pt x="138157" y="531157"/>
                    </a:cubicBezTo>
                    <a:cubicBezTo>
                      <a:pt x="138157" y="499087"/>
                      <a:pt x="144703" y="471037"/>
                      <a:pt x="157846" y="446987"/>
                    </a:cubicBezTo>
                    <a:cubicBezTo>
                      <a:pt x="170979" y="422938"/>
                      <a:pt x="188271" y="404508"/>
                      <a:pt x="209751" y="391678"/>
                    </a:cubicBezTo>
                    <a:cubicBezTo>
                      <a:pt x="231201" y="378848"/>
                      <a:pt x="254107" y="372448"/>
                      <a:pt x="278471" y="372448"/>
                    </a:cubicBezTo>
                    <a:cubicBezTo>
                      <a:pt x="303462" y="372448"/>
                      <a:pt x="326845" y="378696"/>
                      <a:pt x="348638" y="391202"/>
                    </a:cubicBezTo>
                    <a:cubicBezTo>
                      <a:pt x="370412" y="403698"/>
                      <a:pt x="387703" y="421652"/>
                      <a:pt x="400523" y="445063"/>
                    </a:cubicBezTo>
                    <a:cubicBezTo>
                      <a:pt x="413342" y="468465"/>
                      <a:pt x="419747" y="496525"/>
                      <a:pt x="419747" y="529233"/>
                    </a:cubicBezTo>
                    <a:cubicBezTo>
                      <a:pt x="419747" y="561930"/>
                      <a:pt x="413342" y="589980"/>
                      <a:pt x="400523" y="613402"/>
                    </a:cubicBezTo>
                    <a:moveTo>
                      <a:pt x="348638" y="780759"/>
                    </a:moveTo>
                    <a:cubicBezTo>
                      <a:pt x="378729" y="765043"/>
                      <a:pt x="402455" y="744699"/>
                      <a:pt x="419747" y="719687"/>
                    </a:cubicBezTo>
                    <a:lnTo>
                      <a:pt x="419747" y="795675"/>
                    </a:lnTo>
                    <a:lnTo>
                      <a:pt x="555255" y="795675"/>
                    </a:lnTo>
                    <a:lnTo>
                      <a:pt x="555255" y="258943"/>
                    </a:lnTo>
                    <a:cubicBezTo>
                      <a:pt x="555255" y="209578"/>
                      <a:pt x="545319" y="165488"/>
                      <a:pt x="525468" y="126684"/>
                    </a:cubicBezTo>
                    <a:cubicBezTo>
                      <a:pt x="505607" y="87890"/>
                      <a:pt x="475810" y="57107"/>
                      <a:pt x="436077" y="34343"/>
                    </a:cubicBezTo>
                    <a:cubicBezTo>
                      <a:pt x="396344" y="11589"/>
                      <a:pt x="348294" y="197"/>
                      <a:pt x="291928" y="197"/>
                    </a:cubicBezTo>
                    <a:cubicBezTo>
                      <a:pt x="216317" y="197"/>
                      <a:pt x="154325" y="17837"/>
                      <a:pt x="105952" y="53097"/>
                    </a:cubicBezTo>
                    <a:cubicBezTo>
                      <a:pt x="57568" y="88377"/>
                      <a:pt x="30189" y="136466"/>
                      <a:pt x="23775" y="197375"/>
                    </a:cubicBezTo>
                    <a:lnTo>
                      <a:pt x="157361" y="197375"/>
                    </a:lnTo>
                    <a:cubicBezTo>
                      <a:pt x="164413" y="173022"/>
                      <a:pt x="179620" y="153610"/>
                      <a:pt x="203022" y="139190"/>
                    </a:cubicBezTo>
                    <a:cubicBezTo>
                      <a:pt x="226405" y="124760"/>
                      <a:pt x="254745" y="117550"/>
                      <a:pt x="288073" y="117550"/>
                    </a:cubicBezTo>
                    <a:cubicBezTo>
                      <a:pt x="327158" y="117550"/>
                      <a:pt x="358857" y="129256"/>
                      <a:pt x="383231" y="152658"/>
                    </a:cubicBezTo>
                    <a:cubicBezTo>
                      <a:pt x="407575" y="176070"/>
                      <a:pt x="419747" y="211491"/>
                      <a:pt x="419747" y="258943"/>
                    </a:cubicBezTo>
                    <a:lnTo>
                      <a:pt x="419747" y="341664"/>
                    </a:lnTo>
                    <a:cubicBezTo>
                      <a:pt x="402455" y="316663"/>
                      <a:pt x="378567" y="295813"/>
                      <a:pt x="348153" y="279145"/>
                    </a:cubicBezTo>
                    <a:cubicBezTo>
                      <a:pt x="317698" y="262477"/>
                      <a:pt x="282953" y="254133"/>
                      <a:pt x="243858" y="254133"/>
                    </a:cubicBezTo>
                    <a:cubicBezTo>
                      <a:pt x="199026" y="254133"/>
                      <a:pt x="158008" y="265677"/>
                      <a:pt x="120845" y="288765"/>
                    </a:cubicBezTo>
                    <a:cubicBezTo>
                      <a:pt x="83682" y="311843"/>
                      <a:pt x="54371" y="344388"/>
                      <a:pt x="32921" y="386392"/>
                    </a:cubicBezTo>
                    <a:cubicBezTo>
                      <a:pt x="11441" y="428386"/>
                      <a:pt x="716" y="476637"/>
                      <a:pt x="716" y="531157"/>
                    </a:cubicBezTo>
                    <a:cubicBezTo>
                      <a:pt x="716" y="585028"/>
                      <a:pt x="11441" y="632784"/>
                      <a:pt x="32921" y="674484"/>
                    </a:cubicBezTo>
                    <a:cubicBezTo>
                      <a:pt x="54371" y="716153"/>
                      <a:pt x="83521" y="748213"/>
                      <a:pt x="120360" y="770673"/>
                    </a:cubicBezTo>
                    <a:cubicBezTo>
                      <a:pt x="157199" y="793103"/>
                      <a:pt x="198358" y="804333"/>
                      <a:pt x="243858" y="804333"/>
                    </a:cubicBezTo>
                    <a:cubicBezTo>
                      <a:pt x="283591" y="804333"/>
                      <a:pt x="318507" y="796475"/>
                      <a:pt x="348638" y="780759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3" name="Google Shape;153;p14"/>
              <p:cNvSpPr/>
              <p:nvPr/>
            </p:nvSpPr>
            <p:spPr>
              <a:xfrm rot="10800000" flipH="1">
                <a:off x="4772277" y="511525"/>
                <a:ext cx="529557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29557" h="550199" extrusionOk="0">
                    <a:moveTo>
                      <a:pt x="390982" y="325292"/>
                    </a:moveTo>
                    <a:cubicBezTo>
                      <a:pt x="390335" y="359914"/>
                      <a:pt x="377850" y="387650"/>
                      <a:pt x="353496" y="408499"/>
                    </a:cubicBezTo>
                    <a:cubicBezTo>
                      <a:pt x="329132" y="429319"/>
                      <a:pt x="299345" y="439759"/>
                      <a:pt x="264105" y="439759"/>
                    </a:cubicBezTo>
                    <a:cubicBezTo>
                      <a:pt x="230787" y="439759"/>
                      <a:pt x="202760" y="429653"/>
                      <a:pt x="180015" y="409451"/>
                    </a:cubicBezTo>
                    <a:cubicBezTo>
                      <a:pt x="157260" y="389249"/>
                      <a:pt x="143338" y="361190"/>
                      <a:pt x="138219" y="325292"/>
                    </a:cubicBezTo>
                    <a:close/>
                    <a:moveTo>
                      <a:pt x="526491" y="234875"/>
                    </a:moveTo>
                    <a:lnTo>
                      <a:pt x="137257" y="234875"/>
                    </a:lnTo>
                    <a:cubicBezTo>
                      <a:pt x="140444" y="196395"/>
                      <a:pt x="153901" y="166249"/>
                      <a:pt x="177607" y="144458"/>
                    </a:cubicBezTo>
                    <a:cubicBezTo>
                      <a:pt x="201313" y="122646"/>
                      <a:pt x="230483" y="111750"/>
                      <a:pt x="265076" y="111750"/>
                    </a:cubicBezTo>
                    <a:cubicBezTo>
                      <a:pt x="315048" y="111750"/>
                      <a:pt x="350602" y="133228"/>
                      <a:pt x="371759" y="176193"/>
                    </a:cubicBezTo>
                    <a:lnTo>
                      <a:pt x="516869" y="176193"/>
                    </a:lnTo>
                    <a:cubicBezTo>
                      <a:pt x="501510" y="124884"/>
                      <a:pt x="472016" y="82728"/>
                      <a:pt x="428469" y="49706"/>
                    </a:cubicBezTo>
                    <a:cubicBezTo>
                      <a:pt x="384871" y="16664"/>
                      <a:pt x="331378" y="169"/>
                      <a:pt x="267960" y="169"/>
                    </a:cubicBezTo>
                    <a:cubicBezTo>
                      <a:pt x="216682" y="169"/>
                      <a:pt x="170717" y="11551"/>
                      <a:pt x="130043" y="34325"/>
                    </a:cubicBezTo>
                    <a:cubicBezTo>
                      <a:pt x="89349" y="57068"/>
                      <a:pt x="57630" y="89300"/>
                      <a:pt x="34885" y="130980"/>
                    </a:cubicBezTo>
                    <a:cubicBezTo>
                      <a:pt x="12150" y="172659"/>
                      <a:pt x="778" y="220759"/>
                      <a:pt x="778" y="275268"/>
                    </a:cubicBezTo>
                    <a:cubicBezTo>
                      <a:pt x="778" y="330406"/>
                      <a:pt x="11988" y="378819"/>
                      <a:pt x="34399" y="420519"/>
                    </a:cubicBezTo>
                    <a:cubicBezTo>
                      <a:pt x="56841" y="462189"/>
                      <a:pt x="88236" y="494249"/>
                      <a:pt x="128596" y="516709"/>
                    </a:cubicBezTo>
                    <a:cubicBezTo>
                      <a:pt x="168977" y="539148"/>
                      <a:pt x="215418" y="550368"/>
                      <a:pt x="267960" y="550368"/>
                    </a:cubicBezTo>
                    <a:cubicBezTo>
                      <a:pt x="318569" y="550368"/>
                      <a:pt x="363907" y="539452"/>
                      <a:pt x="403964" y="517660"/>
                    </a:cubicBezTo>
                    <a:cubicBezTo>
                      <a:pt x="443990" y="495859"/>
                      <a:pt x="475072" y="464913"/>
                      <a:pt x="497169" y="424843"/>
                    </a:cubicBezTo>
                    <a:cubicBezTo>
                      <a:pt x="519287" y="384764"/>
                      <a:pt x="530336" y="338750"/>
                      <a:pt x="530336" y="286812"/>
                    </a:cubicBezTo>
                    <a:cubicBezTo>
                      <a:pt x="530336" y="267573"/>
                      <a:pt x="529051" y="250267"/>
                      <a:pt x="526491" y="234875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4" name="Google Shape;154;p14"/>
              <p:cNvSpPr/>
              <p:nvPr/>
            </p:nvSpPr>
            <p:spPr>
              <a:xfrm rot="10800000" flipH="1">
                <a:off x="5351810" y="511523"/>
                <a:ext cx="442089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442089" h="550199" extrusionOk="0">
                    <a:moveTo>
                      <a:pt x="116131" y="23703"/>
                    </a:moveTo>
                    <a:cubicBezTo>
                      <a:pt x="81538" y="39419"/>
                      <a:pt x="54139" y="60734"/>
                      <a:pt x="33974" y="87660"/>
                    </a:cubicBezTo>
                    <a:cubicBezTo>
                      <a:pt x="13779" y="114606"/>
                      <a:pt x="2740" y="144418"/>
                      <a:pt x="808" y="177125"/>
                    </a:cubicBezTo>
                    <a:lnTo>
                      <a:pt x="136316" y="177125"/>
                    </a:lnTo>
                    <a:cubicBezTo>
                      <a:pt x="138866" y="156589"/>
                      <a:pt x="148953" y="139618"/>
                      <a:pt x="166589" y="126150"/>
                    </a:cubicBezTo>
                    <a:cubicBezTo>
                      <a:pt x="184204" y="112672"/>
                      <a:pt x="206139" y="105948"/>
                      <a:pt x="232415" y="105948"/>
                    </a:cubicBezTo>
                    <a:cubicBezTo>
                      <a:pt x="258054" y="105948"/>
                      <a:pt x="278077" y="111062"/>
                      <a:pt x="292505" y="121340"/>
                    </a:cubicBezTo>
                    <a:cubicBezTo>
                      <a:pt x="306903" y="131588"/>
                      <a:pt x="314117" y="144742"/>
                      <a:pt x="314117" y="160772"/>
                    </a:cubicBezTo>
                    <a:cubicBezTo>
                      <a:pt x="314117" y="178087"/>
                      <a:pt x="305294" y="191069"/>
                      <a:pt x="287679" y="199727"/>
                    </a:cubicBezTo>
                    <a:cubicBezTo>
                      <a:pt x="270064" y="208385"/>
                      <a:pt x="242037" y="217843"/>
                      <a:pt x="203590" y="228101"/>
                    </a:cubicBezTo>
                    <a:cubicBezTo>
                      <a:pt x="163857" y="237721"/>
                      <a:pt x="131358" y="247655"/>
                      <a:pt x="106044" y="257923"/>
                    </a:cubicBezTo>
                    <a:cubicBezTo>
                      <a:pt x="80719" y="268171"/>
                      <a:pt x="58965" y="283897"/>
                      <a:pt x="40682" y="305050"/>
                    </a:cubicBezTo>
                    <a:cubicBezTo>
                      <a:pt x="22420" y="326214"/>
                      <a:pt x="13303" y="354740"/>
                      <a:pt x="13303" y="390658"/>
                    </a:cubicBezTo>
                    <a:cubicBezTo>
                      <a:pt x="13303" y="420155"/>
                      <a:pt x="21782" y="447081"/>
                      <a:pt x="38770" y="471455"/>
                    </a:cubicBezTo>
                    <a:cubicBezTo>
                      <a:pt x="55748" y="495829"/>
                      <a:pt x="80091" y="515069"/>
                      <a:pt x="111811" y="529175"/>
                    </a:cubicBezTo>
                    <a:cubicBezTo>
                      <a:pt x="143530" y="543270"/>
                      <a:pt x="180855" y="550338"/>
                      <a:pt x="223785" y="550338"/>
                    </a:cubicBezTo>
                    <a:cubicBezTo>
                      <a:pt x="287214" y="550338"/>
                      <a:pt x="337823" y="534471"/>
                      <a:pt x="375623" y="502725"/>
                    </a:cubicBezTo>
                    <a:cubicBezTo>
                      <a:pt x="413434" y="470979"/>
                      <a:pt x="434266" y="428175"/>
                      <a:pt x="438101" y="374314"/>
                    </a:cubicBezTo>
                    <a:lnTo>
                      <a:pt x="309311" y="374314"/>
                    </a:lnTo>
                    <a:cubicBezTo>
                      <a:pt x="307389" y="395478"/>
                      <a:pt x="298566" y="412297"/>
                      <a:pt x="282883" y="424803"/>
                    </a:cubicBezTo>
                    <a:cubicBezTo>
                      <a:pt x="267170" y="437309"/>
                      <a:pt x="246196" y="443567"/>
                      <a:pt x="219920" y="443567"/>
                    </a:cubicBezTo>
                    <a:cubicBezTo>
                      <a:pt x="195576" y="443567"/>
                      <a:pt x="176838" y="439071"/>
                      <a:pt x="163715" y="430109"/>
                    </a:cubicBezTo>
                    <a:cubicBezTo>
                      <a:pt x="150562" y="421117"/>
                      <a:pt x="144016" y="408611"/>
                      <a:pt x="144016" y="392592"/>
                    </a:cubicBezTo>
                    <a:cubicBezTo>
                      <a:pt x="144016" y="374628"/>
                      <a:pt x="152970" y="360998"/>
                      <a:pt x="170909" y="351712"/>
                    </a:cubicBezTo>
                    <a:cubicBezTo>
                      <a:pt x="188848" y="342406"/>
                      <a:pt x="216712" y="332948"/>
                      <a:pt x="254533" y="323328"/>
                    </a:cubicBezTo>
                    <a:cubicBezTo>
                      <a:pt x="292981" y="313708"/>
                      <a:pt x="324680" y="303764"/>
                      <a:pt x="349671" y="293517"/>
                    </a:cubicBezTo>
                    <a:cubicBezTo>
                      <a:pt x="374662" y="283249"/>
                      <a:pt x="396294" y="267381"/>
                      <a:pt x="414557" y="245893"/>
                    </a:cubicBezTo>
                    <a:cubicBezTo>
                      <a:pt x="432819" y="224405"/>
                      <a:pt x="442259" y="196031"/>
                      <a:pt x="442897" y="160772"/>
                    </a:cubicBezTo>
                    <a:cubicBezTo>
                      <a:pt x="442897" y="129998"/>
                      <a:pt x="434398" y="102414"/>
                      <a:pt x="417430" y="78050"/>
                    </a:cubicBezTo>
                    <a:cubicBezTo>
                      <a:pt x="400453" y="53666"/>
                      <a:pt x="376109" y="34599"/>
                      <a:pt x="344390" y="20817"/>
                    </a:cubicBezTo>
                    <a:cubicBezTo>
                      <a:pt x="312670" y="7035"/>
                      <a:pt x="275669" y="139"/>
                      <a:pt x="233387" y="139"/>
                    </a:cubicBezTo>
                    <a:cubicBezTo>
                      <a:pt x="189809" y="139"/>
                      <a:pt x="150744" y="7997"/>
                      <a:pt x="116131" y="2370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5" name="Google Shape;155;p14"/>
              <p:cNvSpPr/>
              <p:nvPr/>
            </p:nvSpPr>
            <p:spPr>
              <a:xfrm rot="10800000" flipH="1">
                <a:off x="5850605" y="511524"/>
                <a:ext cx="514188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14188" h="550199" extrusionOk="0">
                    <a:moveTo>
                      <a:pt x="34481" y="420043"/>
                    </a:moveTo>
                    <a:cubicBezTo>
                      <a:pt x="56922" y="461408"/>
                      <a:pt x="87974" y="493468"/>
                      <a:pt x="127707" y="516232"/>
                    </a:cubicBezTo>
                    <a:cubicBezTo>
                      <a:pt x="167439" y="538986"/>
                      <a:pt x="212919" y="550378"/>
                      <a:pt x="264186" y="550378"/>
                    </a:cubicBezTo>
                    <a:cubicBezTo>
                      <a:pt x="330175" y="550378"/>
                      <a:pt x="384811" y="533862"/>
                      <a:pt x="428065" y="500840"/>
                    </a:cubicBezTo>
                    <a:cubicBezTo>
                      <a:pt x="471309" y="467798"/>
                      <a:pt x="500276" y="421481"/>
                      <a:pt x="515038" y="361847"/>
                    </a:cubicBezTo>
                    <a:lnTo>
                      <a:pt x="369908" y="361847"/>
                    </a:lnTo>
                    <a:cubicBezTo>
                      <a:pt x="362218" y="384935"/>
                      <a:pt x="349237" y="403041"/>
                      <a:pt x="330974" y="416195"/>
                    </a:cubicBezTo>
                    <a:cubicBezTo>
                      <a:pt x="312721" y="429328"/>
                      <a:pt x="290138" y="435910"/>
                      <a:pt x="263225" y="435910"/>
                    </a:cubicBezTo>
                    <a:cubicBezTo>
                      <a:pt x="224797" y="435910"/>
                      <a:pt x="194343" y="421967"/>
                      <a:pt x="171922" y="394069"/>
                    </a:cubicBezTo>
                    <a:cubicBezTo>
                      <a:pt x="149480" y="366171"/>
                      <a:pt x="138290" y="326577"/>
                      <a:pt x="138290" y="275278"/>
                    </a:cubicBezTo>
                    <a:cubicBezTo>
                      <a:pt x="138290" y="224616"/>
                      <a:pt x="149480" y="185347"/>
                      <a:pt x="171922" y="157449"/>
                    </a:cubicBezTo>
                    <a:cubicBezTo>
                      <a:pt x="194343" y="129551"/>
                      <a:pt x="224797" y="115597"/>
                      <a:pt x="263225" y="115597"/>
                    </a:cubicBezTo>
                    <a:cubicBezTo>
                      <a:pt x="317679" y="115597"/>
                      <a:pt x="353233" y="139971"/>
                      <a:pt x="369908" y="188709"/>
                    </a:cubicBezTo>
                    <a:lnTo>
                      <a:pt x="515038" y="188709"/>
                    </a:lnTo>
                    <a:cubicBezTo>
                      <a:pt x="500276" y="130989"/>
                      <a:pt x="471126" y="85137"/>
                      <a:pt x="427579" y="51154"/>
                    </a:cubicBezTo>
                    <a:cubicBezTo>
                      <a:pt x="383992" y="17160"/>
                      <a:pt x="329547" y="178"/>
                      <a:pt x="264186" y="178"/>
                    </a:cubicBezTo>
                    <a:cubicBezTo>
                      <a:pt x="212919" y="178"/>
                      <a:pt x="167439" y="11560"/>
                      <a:pt x="127707" y="34324"/>
                    </a:cubicBezTo>
                    <a:cubicBezTo>
                      <a:pt x="87974" y="57077"/>
                      <a:pt x="56922" y="89157"/>
                      <a:pt x="34481" y="130513"/>
                    </a:cubicBezTo>
                    <a:cubicBezTo>
                      <a:pt x="12060" y="171869"/>
                      <a:pt x="849" y="220120"/>
                      <a:pt x="849" y="275278"/>
                    </a:cubicBezTo>
                    <a:cubicBezTo>
                      <a:pt x="849" y="330415"/>
                      <a:pt x="12060" y="378677"/>
                      <a:pt x="34481" y="420043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6" name="Google Shape;156;p14"/>
              <p:cNvSpPr/>
              <p:nvPr/>
            </p:nvSpPr>
            <p:spPr>
              <a:xfrm rot="10800000" flipH="1">
                <a:off x="6444549" y="341269"/>
                <a:ext cx="507450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507450" h="711794" extrusionOk="0">
                    <a:moveTo>
                      <a:pt x="408441" y="514300"/>
                    </a:moveTo>
                    <a:cubicBezTo>
                      <a:pt x="439837" y="496650"/>
                      <a:pt x="464342" y="470687"/>
                      <a:pt x="481957" y="436389"/>
                    </a:cubicBezTo>
                    <a:cubicBezTo>
                      <a:pt x="499582" y="402071"/>
                      <a:pt x="508395" y="360878"/>
                      <a:pt x="508395" y="312788"/>
                    </a:cubicBezTo>
                    <a:lnTo>
                      <a:pt x="508395" y="171"/>
                    </a:lnTo>
                    <a:lnTo>
                      <a:pt x="373848" y="171"/>
                    </a:lnTo>
                    <a:lnTo>
                      <a:pt x="373848" y="294510"/>
                    </a:lnTo>
                    <a:cubicBezTo>
                      <a:pt x="373848" y="336828"/>
                      <a:pt x="363285" y="369363"/>
                      <a:pt x="342129" y="392137"/>
                    </a:cubicBezTo>
                    <a:cubicBezTo>
                      <a:pt x="320982" y="414891"/>
                      <a:pt x="292156" y="426283"/>
                      <a:pt x="255631" y="426283"/>
                    </a:cubicBezTo>
                    <a:cubicBezTo>
                      <a:pt x="218468" y="426283"/>
                      <a:pt x="189167" y="414891"/>
                      <a:pt x="167687" y="392137"/>
                    </a:cubicBezTo>
                    <a:cubicBezTo>
                      <a:pt x="146217" y="369363"/>
                      <a:pt x="135492" y="336828"/>
                      <a:pt x="135492" y="294510"/>
                    </a:cubicBezTo>
                    <a:lnTo>
                      <a:pt x="135492" y="171"/>
                    </a:lnTo>
                    <a:lnTo>
                      <a:pt x="945" y="171"/>
                    </a:lnTo>
                    <a:lnTo>
                      <a:pt x="945" y="711965"/>
                    </a:lnTo>
                    <a:lnTo>
                      <a:pt x="135492" y="711965"/>
                    </a:lnTo>
                    <a:lnTo>
                      <a:pt x="135492" y="466687"/>
                    </a:lnTo>
                    <a:cubicBezTo>
                      <a:pt x="152803" y="489775"/>
                      <a:pt x="175862" y="507880"/>
                      <a:pt x="204688" y="521024"/>
                    </a:cubicBezTo>
                    <a:cubicBezTo>
                      <a:pt x="233534" y="534168"/>
                      <a:pt x="265557" y="540750"/>
                      <a:pt x="300807" y="540750"/>
                    </a:cubicBezTo>
                    <a:cubicBezTo>
                      <a:pt x="341167" y="540750"/>
                      <a:pt x="377045" y="531920"/>
                      <a:pt x="408441" y="514300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7" name="Google Shape;157;p14"/>
              <p:cNvSpPr/>
              <p:nvPr/>
            </p:nvSpPr>
            <p:spPr>
              <a:xfrm rot="10800000" flipH="1">
                <a:off x="7026965" y="511524"/>
                <a:ext cx="54782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20" h="550199" extrusionOk="0">
                    <a:moveTo>
                      <a:pt x="339781" y="135295"/>
                    </a:moveTo>
                    <a:cubicBezTo>
                      <a:pt x="361231" y="147153"/>
                      <a:pt x="378371" y="164944"/>
                      <a:pt x="391210" y="188680"/>
                    </a:cubicBezTo>
                    <a:cubicBezTo>
                      <a:pt x="403999" y="212396"/>
                      <a:pt x="410414" y="241256"/>
                      <a:pt x="410414" y="275250"/>
                    </a:cubicBezTo>
                    <a:cubicBezTo>
                      <a:pt x="410414" y="325891"/>
                      <a:pt x="397109" y="364857"/>
                      <a:pt x="370540" y="392117"/>
                    </a:cubicBezTo>
                    <a:cubicBezTo>
                      <a:pt x="343940" y="419366"/>
                      <a:pt x="311421" y="433006"/>
                      <a:pt x="272993" y="433006"/>
                    </a:cubicBezTo>
                    <a:cubicBezTo>
                      <a:pt x="234546" y="433006"/>
                      <a:pt x="202341" y="419366"/>
                      <a:pt x="176388" y="392117"/>
                    </a:cubicBezTo>
                    <a:cubicBezTo>
                      <a:pt x="150456" y="364857"/>
                      <a:pt x="137475" y="325891"/>
                      <a:pt x="137475" y="275250"/>
                    </a:cubicBezTo>
                    <a:cubicBezTo>
                      <a:pt x="137475" y="224588"/>
                      <a:pt x="150112" y="185622"/>
                      <a:pt x="175427" y="158383"/>
                    </a:cubicBezTo>
                    <a:cubicBezTo>
                      <a:pt x="200732" y="131113"/>
                      <a:pt x="232613" y="117503"/>
                      <a:pt x="271061" y="117503"/>
                    </a:cubicBezTo>
                    <a:cubicBezTo>
                      <a:pt x="295404" y="117503"/>
                      <a:pt x="318311" y="123427"/>
                      <a:pt x="339781" y="135295"/>
                    </a:cubicBezTo>
                    <a:moveTo>
                      <a:pt x="132659" y="34296"/>
                    </a:moveTo>
                    <a:cubicBezTo>
                      <a:pt x="91661" y="57049"/>
                      <a:pt x="59456" y="89271"/>
                      <a:pt x="36074" y="130961"/>
                    </a:cubicBezTo>
                    <a:cubicBezTo>
                      <a:pt x="12671" y="172640"/>
                      <a:pt x="995" y="220740"/>
                      <a:pt x="995" y="275250"/>
                    </a:cubicBezTo>
                    <a:cubicBezTo>
                      <a:pt x="995" y="329749"/>
                      <a:pt x="13015" y="377849"/>
                      <a:pt x="37035" y="419528"/>
                    </a:cubicBezTo>
                    <a:cubicBezTo>
                      <a:pt x="61065" y="461208"/>
                      <a:pt x="93887" y="493440"/>
                      <a:pt x="135553" y="516204"/>
                    </a:cubicBezTo>
                    <a:cubicBezTo>
                      <a:pt x="177188" y="538957"/>
                      <a:pt x="223639" y="550349"/>
                      <a:pt x="274896" y="550349"/>
                    </a:cubicBezTo>
                    <a:cubicBezTo>
                      <a:pt x="326163" y="550349"/>
                      <a:pt x="372604" y="538957"/>
                      <a:pt x="414269" y="516204"/>
                    </a:cubicBezTo>
                    <a:cubicBezTo>
                      <a:pt x="455904" y="493440"/>
                      <a:pt x="488756" y="461208"/>
                      <a:pt x="512776" y="419528"/>
                    </a:cubicBezTo>
                    <a:cubicBezTo>
                      <a:pt x="536806" y="377849"/>
                      <a:pt x="548816" y="329749"/>
                      <a:pt x="548816" y="275250"/>
                    </a:cubicBezTo>
                    <a:cubicBezTo>
                      <a:pt x="548816" y="220740"/>
                      <a:pt x="536482" y="172640"/>
                      <a:pt x="511815" y="130961"/>
                    </a:cubicBezTo>
                    <a:cubicBezTo>
                      <a:pt x="487148" y="89271"/>
                      <a:pt x="453820" y="57049"/>
                      <a:pt x="411861" y="34296"/>
                    </a:cubicBezTo>
                    <a:cubicBezTo>
                      <a:pt x="369892" y="11532"/>
                      <a:pt x="322965" y="150"/>
                      <a:pt x="271061" y="150"/>
                    </a:cubicBezTo>
                    <a:cubicBezTo>
                      <a:pt x="219794" y="150"/>
                      <a:pt x="173656" y="11532"/>
                      <a:pt x="132659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8" name="Google Shape;158;p14"/>
              <p:cNvSpPr/>
              <p:nvPr/>
            </p:nvSpPr>
            <p:spPr>
              <a:xfrm rot="10800000" flipH="1">
                <a:off x="7620910" y="511524"/>
                <a:ext cx="547810" cy="550199"/>
              </a:xfrm>
              <a:custGeom>
                <a:avLst/>
                <a:gdLst/>
                <a:ahLst/>
                <a:cxnLst/>
                <a:rect l="l" t="t" r="r" b="b"/>
                <a:pathLst>
                  <a:path w="547810" h="550199" extrusionOk="0">
                    <a:moveTo>
                      <a:pt x="339830" y="135295"/>
                    </a:moveTo>
                    <a:cubicBezTo>
                      <a:pt x="361280" y="147153"/>
                      <a:pt x="378419" y="164944"/>
                      <a:pt x="391259" y="188680"/>
                    </a:cubicBezTo>
                    <a:cubicBezTo>
                      <a:pt x="404048" y="212396"/>
                      <a:pt x="410463" y="241256"/>
                      <a:pt x="410463" y="275250"/>
                    </a:cubicBezTo>
                    <a:cubicBezTo>
                      <a:pt x="410463" y="325891"/>
                      <a:pt x="397158" y="364857"/>
                      <a:pt x="370588" y="392117"/>
                    </a:cubicBezTo>
                    <a:cubicBezTo>
                      <a:pt x="343988" y="419366"/>
                      <a:pt x="311470" y="433006"/>
                      <a:pt x="273042" y="433006"/>
                    </a:cubicBezTo>
                    <a:cubicBezTo>
                      <a:pt x="234594" y="433006"/>
                      <a:pt x="202389" y="419366"/>
                      <a:pt x="176437" y="392117"/>
                    </a:cubicBezTo>
                    <a:cubicBezTo>
                      <a:pt x="150505" y="364857"/>
                      <a:pt x="137524" y="325891"/>
                      <a:pt x="137524" y="275250"/>
                    </a:cubicBezTo>
                    <a:cubicBezTo>
                      <a:pt x="137524" y="224588"/>
                      <a:pt x="150161" y="185622"/>
                      <a:pt x="175476" y="158383"/>
                    </a:cubicBezTo>
                    <a:cubicBezTo>
                      <a:pt x="200780" y="131113"/>
                      <a:pt x="232662" y="117503"/>
                      <a:pt x="271110" y="117503"/>
                    </a:cubicBezTo>
                    <a:cubicBezTo>
                      <a:pt x="295453" y="117503"/>
                      <a:pt x="318360" y="123427"/>
                      <a:pt x="339830" y="135295"/>
                    </a:cubicBezTo>
                    <a:moveTo>
                      <a:pt x="132708" y="34296"/>
                    </a:moveTo>
                    <a:cubicBezTo>
                      <a:pt x="91710" y="57049"/>
                      <a:pt x="59505" y="89271"/>
                      <a:pt x="36123" y="130961"/>
                    </a:cubicBezTo>
                    <a:cubicBezTo>
                      <a:pt x="12720" y="172640"/>
                      <a:pt x="1054" y="220740"/>
                      <a:pt x="1054" y="275250"/>
                    </a:cubicBezTo>
                    <a:cubicBezTo>
                      <a:pt x="1054" y="329749"/>
                      <a:pt x="13064" y="377849"/>
                      <a:pt x="37084" y="419528"/>
                    </a:cubicBezTo>
                    <a:cubicBezTo>
                      <a:pt x="61114" y="461208"/>
                      <a:pt x="93936" y="493440"/>
                      <a:pt x="135601" y="516204"/>
                    </a:cubicBezTo>
                    <a:cubicBezTo>
                      <a:pt x="177236" y="538957"/>
                      <a:pt x="223687" y="550349"/>
                      <a:pt x="274944" y="550349"/>
                    </a:cubicBezTo>
                    <a:cubicBezTo>
                      <a:pt x="326211" y="550349"/>
                      <a:pt x="372652" y="538957"/>
                      <a:pt x="414317" y="516204"/>
                    </a:cubicBezTo>
                    <a:cubicBezTo>
                      <a:pt x="455963" y="493440"/>
                      <a:pt x="488805" y="461208"/>
                      <a:pt x="512825" y="419528"/>
                    </a:cubicBezTo>
                    <a:cubicBezTo>
                      <a:pt x="536855" y="377849"/>
                      <a:pt x="548865" y="329749"/>
                      <a:pt x="548865" y="275250"/>
                    </a:cubicBezTo>
                    <a:cubicBezTo>
                      <a:pt x="548865" y="220740"/>
                      <a:pt x="536531" y="172640"/>
                      <a:pt x="511864" y="130961"/>
                    </a:cubicBezTo>
                    <a:cubicBezTo>
                      <a:pt x="487196" y="89271"/>
                      <a:pt x="453868" y="57049"/>
                      <a:pt x="411909" y="34296"/>
                    </a:cubicBezTo>
                    <a:cubicBezTo>
                      <a:pt x="369941" y="11532"/>
                      <a:pt x="323014" y="150"/>
                      <a:pt x="271110" y="150"/>
                    </a:cubicBezTo>
                    <a:cubicBezTo>
                      <a:pt x="219842" y="150"/>
                      <a:pt x="173705" y="11532"/>
                      <a:pt x="132708" y="34296"/>
                    </a:cubicBezTo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59" name="Google Shape;159;p14"/>
              <p:cNvSpPr/>
              <p:nvPr/>
            </p:nvSpPr>
            <p:spPr>
              <a:xfrm rot="10800000" flipH="1">
                <a:off x="8248471" y="341271"/>
                <a:ext cx="134546" cy="711794"/>
              </a:xfrm>
              <a:custGeom>
                <a:avLst/>
                <a:gdLst/>
                <a:ahLst/>
                <a:cxnLst/>
                <a:rect l="l" t="t" r="r" b="b"/>
                <a:pathLst>
                  <a:path w="134546" h="711794" extrusionOk="0">
                    <a:moveTo>
                      <a:pt x="134547" y="-254"/>
                    </a:moveTo>
                    <a:lnTo>
                      <a:pt x="0" y="-254"/>
                    </a:lnTo>
                    <a:lnTo>
                      <a:pt x="0" y="711540"/>
                    </a:lnTo>
                    <a:lnTo>
                      <a:pt x="134547" y="71154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60" name="Google Shape;160;p14"/>
              <p:cNvSpPr/>
              <p:nvPr/>
            </p:nvSpPr>
            <p:spPr>
              <a:xfrm rot="10800000" flipH="1">
                <a:off x="184698" y="233060"/>
                <a:ext cx="2187639" cy="1094728"/>
              </a:xfrm>
              <a:custGeom>
                <a:avLst/>
                <a:gdLst/>
                <a:ahLst/>
                <a:cxnLst/>
                <a:rect l="l" t="t" r="r" b="b"/>
                <a:pathLst>
                  <a:path w="2187639" h="1094728" extrusionOk="0">
                    <a:moveTo>
                      <a:pt x="1656406" y="1094946"/>
                    </a:moveTo>
                    <a:cubicBezTo>
                      <a:pt x="1656406" y="784222"/>
                      <a:pt x="1404725" y="532341"/>
                      <a:pt x="1094269" y="532341"/>
                    </a:cubicBezTo>
                    <a:cubicBezTo>
                      <a:pt x="783803" y="532341"/>
                      <a:pt x="532122" y="784222"/>
                      <a:pt x="532122" y="1094946"/>
                    </a:cubicBezTo>
                    <a:lnTo>
                      <a:pt x="449" y="1094946"/>
                    </a:lnTo>
                    <a:cubicBezTo>
                      <a:pt x="449" y="490348"/>
                      <a:pt x="490163" y="217"/>
                      <a:pt x="1094269" y="217"/>
                    </a:cubicBezTo>
                    <a:cubicBezTo>
                      <a:pt x="1698365" y="217"/>
                      <a:pt x="2188089" y="490348"/>
                      <a:pt x="2188089" y="1094946"/>
                    </a:cubicBezTo>
                    <a:close/>
                  </a:path>
                </a:pathLst>
              </a:custGeom>
              <a:solidFill>
                <a:srgbClr val="ED1C24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8E5C2AB3-D97D-3402-6530-6241560651BB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The Noisy Landscape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C20830-828E-D8C6-1747-6645B5B32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6439" y="3131734"/>
            <a:ext cx="4523858" cy="19283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53BB42-E10E-8838-3EBA-CB6375CB4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344" y="1679773"/>
            <a:ext cx="5729936" cy="15846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F16547-64CB-F9FD-BC49-7DC318447AC5}"/>
              </a:ext>
            </a:extLst>
          </p:cNvPr>
          <p:cNvSpPr txBox="1"/>
          <p:nvPr/>
        </p:nvSpPr>
        <p:spPr>
          <a:xfrm>
            <a:off x="2211184" y="1255788"/>
            <a:ext cx="451112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2024: The debate “Stochastic Parrot” vs “AGI”</a:t>
            </a:r>
          </a:p>
        </p:txBody>
      </p:sp>
    </p:spTree>
    <p:extLst>
      <p:ext uri="{BB962C8B-B14F-4D97-AF65-F5344CB8AC3E}">
        <p14:creationId xmlns:p14="http://schemas.microsoft.com/office/powerpoint/2010/main" val="2261936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8E5C2AB3-D97D-3402-6530-6241560651BB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The Noisy Landscape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754DDB-986C-6A5D-AC0A-3D7C6A380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741" y="1936865"/>
            <a:ext cx="5794587" cy="26628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E3B796-C5E8-CD6E-33F4-D116AD976F93}"/>
              </a:ext>
            </a:extLst>
          </p:cNvPr>
          <p:cNvSpPr txBox="1"/>
          <p:nvPr/>
        </p:nvSpPr>
        <p:spPr>
          <a:xfrm>
            <a:off x="2211184" y="1255788"/>
            <a:ext cx="451112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nl-BE" dirty="0" err="1">
                <a:solidFill>
                  <a:srgbClr val="FF0000"/>
                </a:solidFill>
              </a:rPr>
              <a:t>They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work</a:t>
            </a:r>
            <a:r>
              <a:rPr lang="nl-BE" dirty="0">
                <a:solidFill>
                  <a:srgbClr val="FF0000"/>
                </a:solidFill>
              </a:rPr>
              <a:t> fine, </a:t>
            </a:r>
            <a:r>
              <a:rPr lang="nl-BE" dirty="0" err="1">
                <a:solidFill>
                  <a:srgbClr val="FF0000"/>
                </a:solidFill>
              </a:rPr>
              <a:t>lets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not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u="sng" dirty="0" err="1">
                <a:solidFill>
                  <a:srgbClr val="FF0000"/>
                </a:solidFill>
              </a:rPr>
              <a:t>overhype</a:t>
            </a:r>
            <a:r>
              <a:rPr lang="nl-BE" dirty="0">
                <a:solidFill>
                  <a:srgbClr val="FF0000"/>
                </a:solidFill>
              </a:rPr>
              <a:t> </a:t>
            </a:r>
            <a:r>
              <a:rPr lang="nl-BE" dirty="0" err="1">
                <a:solidFill>
                  <a:srgbClr val="FF0000"/>
                </a:solidFill>
              </a:rPr>
              <a:t>things</a:t>
            </a:r>
            <a:r>
              <a:rPr lang="nl-BE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9390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8E5C2AB3-D97D-3402-6530-6241560651BB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The Noisy Landscape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8FEBC-1C31-EE21-DE14-AF7AB5D67D36}"/>
              </a:ext>
            </a:extLst>
          </p:cNvPr>
          <p:cNvSpPr txBox="1"/>
          <p:nvPr/>
        </p:nvSpPr>
        <p:spPr>
          <a:xfrm>
            <a:off x="2616802" y="897675"/>
            <a:ext cx="4228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2025: The “Everyone talks about AI” year.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23134D-74A5-024E-EB2B-11AFF59FE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9" y="1868248"/>
            <a:ext cx="4228251" cy="10260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2771C7-F907-3926-2BBE-80E1CFD8D968}"/>
              </a:ext>
            </a:extLst>
          </p:cNvPr>
          <p:cNvSpPr txBox="1"/>
          <p:nvPr/>
        </p:nvSpPr>
        <p:spPr>
          <a:xfrm>
            <a:off x="1346662" y="1529694"/>
            <a:ext cx="1878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AI Influencers!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CAB832-9E5F-F6F6-EA2C-7C53C6555D90}"/>
              </a:ext>
            </a:extLst>
          </p:cNvPr>
          <p:cNvSpPr/>
          <p:nvPr/>
        </p:nvSpPr>
        <p:spPr>
          <a:xfrm>
            <a:off x="15196" y="1529694"/>
            <a:ext cx="4228251" cy="13645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7CF1AD-2075-9B6F-065C-AA9E99532D7A}"/>
              </a:ext>
            </a:extLst>
          </p:cNvPr>
          <p:cNvSpPr/>
          <p:nvPr/>
        </p:nvSpPr>
        <p:spPr>
          <a:xfrm>
            <a:off x="4289130" y="1541786"/>
            <a:ext cx="4793991" cy="136111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EA29F1-E687-A1F6-469E-2093DC4836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53" r="6468"/>
          <a:stretch/>
        </p:blipFill>
        <p:spPr>
          <a:xfrm>
            <a:off x="162707" y="3087640"/>
            <a:ext cx="4024594" cy="1291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0E6A67-C08D-A757-6699-117DF0A52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351" y="3246296"/>
            <a:ext cx="3044179" cy="1361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222759-0C44-1080-4AB2-C277CE14371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28" b="39129"/>
          <a:stretch/>
        </p:blipFill>
        <p:spPr>
          <a:xfrm>
            <a:off x="2425847" y="4242962"/>
            <a:ext cx="4292305" cy="7374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7D2F0C7-EB71-EF2E-F30F-BCC27AFA04B7}"/>
              </a:ext>
            </a:extLst>
          </p:cNvPr>
          <p:cNvSpPr txBox="1"/>
          <p:nvPr/>
        </p:nvSpPr>
        <p:spPr>
          <a:xfrm>
            <a:off x="4315909" y="1550261"/>
            <a:ext cx="48812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AI Labs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dirty="0"/>
              <a:t>06/01/25: “We are confident how to build AGI”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dirty="0"/>
              <a:t>20/01/25: “We are not building AGI next month, cut your expectations”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dirty="0"/>
              <a:t>“Best model” every month</a:t>
            </a:r>
          </a:p>
        </p:txBody>
      </p:sp>
    </p:spTree>
    <p:extLst>
      <p:ext uri="{BB962C8B-B14F-4D97-AF65-F5344CB8AC3E}">
        <p14:creationId xmlns:p14="http://schemas.microsoft.com/office/powerpoint/2010/main" val="34221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8E5C2AB3-D97D-3402-6530-6241560651BB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Content: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B978A2-9CED-4646-B756-A6302A53D3A5}"/>
              </a:ext>
            </a:extLst>
          </p:cNvPr>
          <p:cNvSpPr txBox="1"/>
          <p:nvPr/>
        </p:nvSpPr>
        <p:spPr>
          <a:xfrm>
            <a:off x="462593" y="2214855"/>
            <a:ext cx="6903308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What is an LLM?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How an LLM works?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Some tips on how to make it work for you.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90EA53-FE0B-8295-CDA2-5B5E2896D91F}"/>
              </a:ext>
            </a:extLst>
          </p:cNvPr>
          <p:cNvSpPr txBox="1"/>
          <p:nvPr/>
        </p:nvSpPr>
        <p:spPr>
          <a:xfrm>
            <a:off x="462593" y="1736144"/>
            <a:ext cx="269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Lets denoise the field!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209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3647359B-33CB-C031-AE28-E759582CFB0F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A Very Big Autoregressive Neural Network</a:t>
            </a:r>
            <a:endParaRPr lang="en-US" sz="1600" b="1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1D414F-9999-B144-21BE-A909175A8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2" b="2920"/>
          <a:stretch/>
        </p:blipFill>
        <p:spPr>
          <a:xfrm>
            <a:off x="3923906" y="875641"/>
            <a:ext cx="5044419" cy="1763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D4CF3-4EA1-0875-18B2-7A4D6743C4C6}"/>
              </a:ext>
            </a:extLst>
          </p:cNvPr>
          <p:cNvSpPr txBox="1"/>
          <p:nvPr/>
        </p:nvSpPr>
        <p:spPr>
          <a:xfrm>
            <a:off x="60879" y="1102387"/>
            <a:ext cx="3945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It’s a Neural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Its trained autoregressively on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dirty="0"/>
              <a:t>Training is a </a:t>
            </a:r>
            <a:r>
              <a:rPr lang="nl-BE" dirty="0" err="1"/>
              <a:t>multi</a:t>
            </a:r>
            <a:r>
              <a:rPr lang="nl-BE" dirty="0"/>
              <a:t>-step </a:t>
            </a:r>
            <a:r>
              <a:rPr lang="nl-BE" dirty="0" err="1"/>
              <a:t>process</a:t>
            </a:r>
            <a:endParaRPr lang="nl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D6E9B1-FC68-D824-A7FA-C77E03DAE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6116" y="2198675"/>
            <a:ext cx="3566681" cy="294482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7056279-D497-883A-89F8-5B4453BA1836}"/>
              </a:ext>
            </a:extLst>
          </p:cNvPr>
          <p:cNvSpPr/>
          <p:nvPr/>
        </p:nvSpPr>
        <p:spPr>
          <a:xfrm>
            <a:off x="1564142" y="2032000"/>
            <a:ext cx="1062944" cy="1380031"/>
          </a:xfrm>
          <a:custGeom>
            <a:avLst/>
            <a:gdLst>
              <a:gd name="connsiteX0" fmla="*/ 83229 w 1062944"/>
              <a:gd name="connsiteY0" fmla="*/ 0 h 1380031"/>
              <a:gd name="connsiteX1" fmla="*/ 97744 w 1062944"/>
              <a:gd name="connsiteY1" fmla="*/ 1175657 h 1380031"/>
              <a:gd name="connsiteX2" fmla="*/ 1062944 w 1062944"/>
              <a:gd name="connsiteY2" fmla="*/ 1371600 h 138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2944" h="1380031" extrusionOk="0">
                <a:moveTo>
                  <a:pt x="83229" y="0"/>
                </a:moveTo>
                <a:cubicBezTo>
                  <a:pt x="17264" y="484220"/>
                  <a:pt x="-48656" y="997923"/>
                  <a:pt x="97744" y="1175657"/>
                </a:cubicBezTo>
                <a:cubicBezTo>
                  <a:pt x="234371" y="1379667"/>
                  <a:pt x="675544" y="1387695"/>
                  <a:pt x="1062944" y="1371600"/>
                </a:cubicBezTo>
              </a:path>
            </a:pathLst>
          </a:custGeom>
          <a:noFill/>
          <a:ln w="57150">
            <a:headEnd type="non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697022472">
                  <a:custGeom>
                    <a:avLst/>
                    <a:gdLst>
                      <a:gd name="connsiteX0" fmla="*/ 83229 w 1062944"/>
                      <a:gd name="connsiteY0" fmla="*/ 0 h 1380031"/>
                      <a:gd name="connsiteX1" fmla="*/ 97744 w 1062944"/>
                      <a:gd name="connsiteY1" fmla="*/ 1175657 h 1380031"/>
                      <a:gd name="connsiteX2" fmla="*/ 1062944 w 1062944"/>
                      <a:gd name="connsiteY2" fmla="*/ 1371600 h 1380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2944" h="1380031">
                        <a:moveTo>
                          <a:pt x="83229" y="0"/>
                        </a:moveTo>
                        <a:cubicBezTo>
                          <a:pt x="8843" y="473528"/>
                          <a:pt x="-65542" y="947057"/>
                          <a:pt x="97744" y="1175657"/>
                        </a:cubicBezTo>
                        <a:cubicBezTo>
                          <a:pt x="261030" y="1404257"/>
                          <a:pt x="661987" y="1387928"/>
                          <a:pt x="1062944" y="1371600"/>
                        </a:cubicBez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A9067E-91FB-1963-D63E-9B21DA753FEF}"/>
              </a:ext>
            </a:extLst>
          </p:cNvPr>
          <p:cNvSpPr txBox="1"/>
          <p:nvPr/>
        </p:nvSpPr>
        <p:spPr>
          <a:xfrm>
            <a:off x="-1" y="4881890"/>
            <a:ext cx="29161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900" dirty="0"/>
              <a:t>https://www.youtube.com/@AndrejKarpathy</a:t>
            </a:r>
          </a:p>
        </p:txBody>
      </p:sp>
    </p:spTree>
    <p:extLst>
      <p:ext uri="{BB962C8B-B14F-4D97-AF65-F5344CB8AC3E}">
        <p14:creationId xmlns:p14="http://schemas.microsoft.com/office/powerpoint/2010/main" val="1542367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E4709E05-9CC7-381D-4BCE-95D37AEB90CA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Pretraining: “A Lossy ZIP File of the Internet”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52783F-B997-273F-2B46-1A758D3BDC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17318"/>
          <a:stretch/>
        </p:blipFill>
        <p:spPr>
          <a:xfrm>
            <a:off x="0" y="1015239"/>
            <a:ext cx="4418166" cy="1532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50242C7-1EFF-BF0C-C20B-3B8D8CF5A227}"/>
              </a:ext>
            </a:extLst>
          </p:cNvPr>
          <p:cNvSpPr txBox="1"/>
          <p:nvPr/>
        </p:nvSpPr>
        <p:spPr>
          <a:xfrm>
            <a:off x="65314" y="2547319"/>
            <a:ext cx="147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Whole internet (+ more)</a:t>
            </a:r>
            <a:endParaRPr lang="nl-BE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64E83C-6C7C-D276-72B3-270C7FE702C4}"/>
              </a:ext>
            </a:extLst>
          </p:cNvPr>
          <p:cNvSpPr txBox="1"/>
          <p:nvPr/>
        </p:nvSpPr>
        <p:spPr>
          <a:xfrm>
            <a:off x="1844468" y="2539541"/>
            <a:ext cx="2656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GPT-4: 25.000 GPUs, 90-100 days, ~50-100 mil</a:t>
            </a:r>
            <a:endParaRPr lang="nl-BE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087EC-DC4D-DC0B-88A3-EF7E15818CA6}"/>
              </a:ext>
            </a:extLst>
          </p:cNvPr>
          <p:cNvSpPr txBox="1"/>
          <p:nvPr/>
        </p:nvSpPr>
        <p:spPr>
          <a:xfrm>
            <a:off x="60879" y="4829212"/>
            <a:ext cx="6557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800" dirty="0">
                <a:hlinkClick r:id="rId4"/>
              </a:rPr>
              <a:t>https://longportapp.com/en/news/92280171</a:t>
            </a:r>
            <a:endParaRPr lang="nl-BE" sz="800" dirty="0"/>
          </a:p>
          <a:p>
            <a:r>
              <a:rPr lang="nl-BE" sz="800" dirty="0"/>
              <a:t>https://lifearchitect.ai/gpt-4/?utm_source=chatgpt.com</a:t>
            </a:r>
          </a:p>
          <a:p>
            <a:endParaRPr lang="nl-BE" sz="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8BE576-63CE-C7A3-BB5D-EE24C5015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8117" y="873830"/>
            <a:ext cx="685200" cy="20087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E16B41-58CF-0658-8A1A-16A3486F4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268" y="1165860"/>
            <a:ext cx="2745060" cy="1627680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077D883-2425-C1D2-2B96-23D4912DE415}"/>
              </a:ext>
            </a:extLst>
          </p:cNvPr>
          <p:cNvCxnSpPr>
            <a:cxnSpLocks/>
          </p:cNvCxnSpPr>
          <p:nvPr/>
        </p:nvCxnSpPr>
        <p:spPr>
          <a:xfrm>
            <a:off x="4500583" y="1814286"/>
            <a:ext cx="35444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0ECCAD-32E4-A95D-D12E-801B938F0C87}"/>
              </a:ext>
            </a:extLst>
          </p:cNvPr>
          <p:cNvCxnSpPr>
            <a:cxnSpLocks/>
          </p:cNvCxnSpPr>
          <p:nvPr/>
        </p:nvCxnSpPr>
        <p:spPr>
          <a:xfrm>
            <a:off x="5727040" y="1814286"/>
            <a:ext cx="35444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74213F8-AC8A-5F50-CA95-80AB41ECD5AF}"/>
              </a:ext>
            </a:extLst>
          </p:cNvPr>
          <p:cNvSpPr txBox="1"/>
          <p:nvPr/>
        </p:nvSpPr>
        <p:spPr>
          <a:xfrm>
            <a:off x="145143" y="2882615"/>
            <a:ext cx="86940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Pretraining is a lossy compression of knowledge inside the model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Build a “world-model” through internet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they understand? Imagine the following: </a:t>
            </a:r>
            <a:endParaRPr lang="nl-B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EEBD663-E687-37A2-59CB-EA1E82EDBF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2525" y="3850567"/>
            <a:ext cx="815573" cy="12034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CCEC8F8-3C24-BE9B-7DD6-58D7150765DA}"/>
              </a:ext>
            </a:extLst>
          </p:cNvPr>
          <p:cNvSpPr txBox="1"/>
          <p:nvPr/>
        </p:nvSpPr>
        <p:spPr>
          <a:xfrm>
            <a:off x="5182830" y="4265602"/>
            <a:ext cx="179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spy was …</a:t>
            </a:r>
            <a:endParaRPr lang="nl-BE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90A880D-0C03-ED3D-F3FA-22965A8A72D7}"/>
              </a:ext>
            </a:extLst>
          </p:cNvPr>
          <p:cNvCxnSpPr>
            <a:cxnSpLocks/>
          </p:cNvCxnSpPr>
          <p:nvPr/>
        </p:nvCxnSpPr>
        <p:spPr>
          <a:xfrm>
            <a:off x="4124344" y="4452274"/>
            <a:ext cx="10137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315DAEB-54C9-501A-C10C-1F352033B26E}"/>
              </a:ext>
            </a:extLst>
          </p:cNvPr>
          <p:cNvSpPr txBox="1"/>
          <p:nvPr/>
        </p:nvSpPr>
        <p:spPr>
          <a:xfrm>
            <a:off x="3988098" y="4124287"/>
            <a:ext cx="1661887" cy="282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Last line of the book </a:t>
            </a:r>
            <a:endParaRPr lang="nl-BE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93E500-1DA9-5E69-C257-FD6A25CF71B6}"/>
              </a:ext>
            </a:extLst>
          </p:cNvPr>
          <p:cNvSpPr txBox="1"/>
          <p:nvPr/>
        </p:nvSpPr>
        <p:spPr>
          <a:xfrm>
            <a:off x="4572000" y="4674692"/>
            <a:ext cx="3338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Did you understand the content?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57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FDA85E68-CDC4-255E-D986-A7AD95AA0E90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Post training:  Turn Document Generators to Assistants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FD3E5E-7D5D-9366-E14A-56AD84A0C4D4}"/>
              </a:ext>
            </a:extLst>
          </p:cNvPr>
          <p:cNvSpPr txBox="1"/>
          <p:nvPr/>
        </p:nvSpPr>
        <p:spPr>
          <a:xfrm>
            <a:off x="346286" y="1108526"/>
            <a:ext cx="1618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After pre-training</a:t>
            </a:r>
            <a:endParaRPr lang="nl-BE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E2A54-978C-F4C1-BB3E-06C295AB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77" y="1379431"/>
            <a:ext cx="2043238" cy="203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F2693D-EDC5-1DC3-745D-09FBFC25DDB3}"/>
              </a:ext>
            </a:extLst>
          </p:cNvPr>
          <p:cNvSpPr txBox="1"/>
          <p:nvPr/>
        </p:nvSpPr>
        <p:spPr>
          <a:xfrm>
            <a:off x="-123313" y="3409980"/>
            <a:ext cx="2388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Internal document generator</a:t>
            </a:r>
          </a:p>
          <a:p>
            <a:pPr algn="ctr"/>
            <a:r>
              <a:rPr lang="en-US" sz="1200" dirty="0"/>
              <a:t>Wikipedia-like output</a:t>
            </a:r>
            <a:endParaRPr lang="nl-BE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BCA57-48DF-4C4C-5331-9A0F9AC7FE5B}"/>
              </a:ext>
            </a:extLst>
          </p:cNvPr>
          <p:cNvSpPr txBox="1"/>
          <p:nvPr/>
        </p:nvSpPr>
        <p:spPr>
          <a:xfrm>
            <a:off x="2358509" y="2074457"/>
            <a:ext cx="69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Limited</a:t>
            </a:r>
            <a:endParaRPr lang="nl-BE" sz="1200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636EF6-F3DD-FF7D-F899-DD9E6C5A93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203" b="28745"/>
          <a:stretch/>
        </p:blipFill>
        <p:spPr>
          <a:xfrm>
            <a:off x="3153973" y="1631746"/>
            <a:ext cx="2640844" cy="18685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01E1402-8D9D-2BFA-6F77-D13D1069645F}"/>
              </a:ext>
            </a:extLst>
          </p:cNvPr>
          <p:cNvSpPr txBox="1"/>
          <p:nvPr/>
        </p:nvSpPr>
        <p:spPr>
          <a:xfrm>
            <a:off x="3924703" y="1108526"/>
            <a:ext cx="1618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Post-training</a:t>
            </a:r>
          </a:p>
          <a:p>
            <a:pPr algn="ctr"/>
            <a:r>
              <a:rPr lang="en-US" sz="1400" dirty="0"/>
              <a:t>(finetuning)</a:t>
            </a:r>
            <a:endParaRPr lang="nl-BE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B5708C-5D9E-4AAF-EA3F-068690016C0C}"/>
              </a:ext>
            </a:extLst>
          </p:cNvPr>
          <p:cNvSpPr txBox="1"/>
          <p:nvPr/>
        </p:nvSpPr>
        <p:spPr>
          <a:xfrm>
            <a:off x="2887637" y="3586748"/>
            <a:ext cx="3368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Manually assemble question-answer documents</a:t>
            </a:r>
            <a:endParaRPr lang="nl-BE" sz="14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Swap the training set &amp; continue training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400" dirty="0"/>
              <a:t>Keep the same training process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nl-BE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44B283-2ED9-01F6-254B-56C6F8C0B9C6}"/>
              </a:ext>
            </a:extLst>
          </p:cNvPr>
          <p:cNvSpPr txBox="1"/>
          <p:nvPr/>
        </p:nvSpPr>
        <p:spPr>
          <a:xfrm>
            <a:off x="2214611" y="2832842"/>
            <a:ext cx="1799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Not helpful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89C5F850-71FE-D00D-DF96-C308DFB3AEB7}"/>
              </a:ext>
            </a:extLst>
          </p:cNvPr>
          <p:cNvSpPr/>
          <p:nvPr/>
        </p:nvSpPr>
        <p:spPr>
          <a:xfrm>
            <a:off x="2429480" y="2351456"/>
            <a:ext cx="559762" cy="343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BBA113EB-64B0-17FB-3E5E-BFBCADE541D7}"/>
              </a:ext>
            </a:extLst>
          </p:cNvPr>
          <p:cNvSpPr/>
          <p:nvPr/>
        </p:nvSpPr>
        <p:spPr>
          <a:xfrm>
            <a:off x="5911722" y="2471893"/>
            <a:ext cx="559762" cy="343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F1C351-7B4C-4216-3192-6BDBF57F38E0}"/>
              </a:ext>
            </a:extLst>
          </p:cNvPr>
          <p:cNvSpPr txBox="1"/>
          <p:nvPr/>
        </p:nvSpPr>
        <p:spPr>
          <a:xfrm>
            <a:off x="5651502" y="1844950"/>
            <a:ext cx="958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Manual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</a:rPr>
              <a:t>Labelling is expensive</a:t>
            </a:r>
            <a:endParaRPr lang="nl-BE" sz="1200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1186D7-B6CD-FF9C-A94C-2A2D685EE981}"/>
              </a:ext>
            </a:extLst>
          </p:cNvPr>
          <p:cNvSpPr txBox="1"/>
          <p:nvPr/>
        </p:nvSpPr>
        <p:spPr>
          <a:xfrm>
            <a:off x="5552660" y="2829688"/>
            <a:ext cx="12996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Hard to scale</a:t>
            </a:r>
            <a:endParaRPr lang="nl-BE" sz="1200" dirty="0">
              <a:solidFill>
                <a:srgbClr val="FF0000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AD0E2F3-13D6-2193-8E6A-B2306F659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7066" y="1789796"/>
            <a:ext cx="2268351" cy="14663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9BADAC2-063D-A61B-C22A-2D230AFA9C1F}"/>
              </a:ext>
            </a:extLst>
          </p:cNvPr>
          <p:cNvSpPr txBox="1"/>
          <p:nvPr/>
        </p:nvSpPr>
        <p:spPr>
          <a:xfrm>
            <a:off x="6882195" y="1254828"/>
            <a:ext cx="195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RLHF</a:t>
            </a:r>
          </a:p>
          <a:p>
            <a:pPr algn="ctr"/>
            <a:r>
              <a:rPr lang="en-US" sz="1400" dirty="0"/>
              <a:t>The ChatGPT moment</a:t>
            </a:r>
            <a:endParaRPr lang="nl-BE" sz="14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21B9DF2-2DBE-170C-C627-6969E95E4E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3044"/>
          <a:stretch/>
        </p:blipFill>
        <p:spPr>
          <a:xfrm>
            <a:off x="6684042" y="3296673"/>
            <a:ext cx="2333096" cy="5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94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D37E4241-AEA2-58E1-7BD7-687F7C36842E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Are we back? Can we think?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750552-CF27-54AF-C3B7-AB7DD4DDDC11}"/>
              </a:ext>
            </a:extLst>
          </p:cNvPr>
          <p:cNvSpPr txBox="1"/>
          <p:nvPr/>
        </p:nvSpPr>
        <p:spPr>
          <a:xfrm>
            <a:off x="487214" y="953303"/>
            <a:ext cx="263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Status after post training</a:t>
            </a:r>
            <a:endParaRPr lang="nl-BE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385D6E-477B-7DDF-D738-A9DB1787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9" y="1291857"/>
            <a:ext cx="3651407" cy="89918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3CECEF-DC5C-925C-76B1-60C9738EF6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89" b="-1"/>
          <a:stretch/>
        </p:blipFill>
        <p:spPr>
          <a:xfrm>
            <a:off x="4572000" y="839165"/>
            <a:ext cx="4372275" cy="18326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2D5E8BC-05D6-F5F8-A573-19188327E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79" y="2397183"/>
            <a:ext cx="3895322" cy="25717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932E49-95FB-AE39-7299-93A429ECA53B}"/>
              </a:ext>
            </a:extLst>
          </p:cNvPr>
          <p:cNvCxnSpPr/>
          <p:nvPr/>
        </p:nvCxnSpPr>
        <p:spPr>
          <a:xfrm>
            <a:off x="127381" y="2301548"/>
            <a:ext cx="3950948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D57C381-7766-9704-E477-6097D9978EF5}"/>
              </a:ext>
            </a:extLst>
          </p:cNvPr>
          <p:cNvSpPr txBox="1"/>
          <p:nvPr/>
        </p:nvSpPr>
        <p:spPr>
          <a:xfrm>
            <a:off x="5399418" y="3408577"/>
            <a:ext cx="2464422" cy="12958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/>
              <a:t>But how many steps?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And what steps?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How can we generalize?</a:t>
            </a:r>
          </a:p>
        </p:txBody>
      </p:sp>
    </p:spTree>
    <p:extLst>
      <p:ext uri="{BB962C8B-B14F-4D97-AF65-F5344CB8AC3E}">
        <p14:creationId xmlns:p14="http://schemas.microsoft.com/office/powerpoint/2010/main" val="1528943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kstvak 6">
            <a:extLst>
              <a:ext uri="{FF2B5EF4-FFF2-40B4-BE49-F238E27FC236}">
                <a16:creationId xmlns:a16="http://schemas.microsoft.com/office/drawing/2014/main" id="{D37E4241-AEA2-58E1-7BD7-687F7C36842E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Are we back? Can we think?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EAD70B-8A5A-F375-F61C-D0D0540DD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788" y="900720"/>
            <a:ext cx="4830212" cy="39487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A750552-CF27-54AF-C3B7-AB7DD4DDDC11}"/>
              </a:ext>
            </a:extLst>
          </p:cNvPr>
          <p:cNvSpPr txBox="1"/>
          <p:nvPr/>
        </p:nvSpPr>
        <p:spPr>
          <a:xfrm>
            <a:off x="-1" y="900720"/>
            <a:ext cx="4485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Step by step thinking works</a:t>
            </a:r>
            <a:r>
              <a:rPr lang="nl-BE" sz="1600" dirty="0"/>
              <a:t> </a:t>
            </a:r>
            <a:r>
              <a:rPr lang="nl-BE" sz="1600" dirty="0" err="1"/>
              <a:t>for</a:t>
            </a:r>
            <a:r>
              <a:rPr lang="nl-BE" sz="1600" dirty="0"/>
              <a:t> complex </a:t>
            </a:r>
            <a:r>
              <a:rPr lang="nl-BE" sz="1600" dirty="0" err="1"/>
              <a:t>tasks</a:t>
            </a:r>
            <a:endParaRPr lang="nl-B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/>
              <a:t>Part of “system </a:t>
            </a:r>
            <a:r>
              <a:rPr lang="nl-BE" sz="1600" dirty="0" err="1"/>
              <a:t>instructions</a:t>
            </a:r>
            <a:r>
              <a:rPr lang="nl-BE" sz="1600" dirty="0"/>
              <a:t>” on most </a:t>
            </a:r>
            <a:r>
              <a:rPr lang="nl-BE" sz="1600" dirty="0" err="1"/>
              <a:t>models</a:t>
            </a:r>
            <a:endParaRPr lang="nl-B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600" dirty="0"/>
              <a:t>Hard </a:t>
            </a:r>
            <a:r>
              <a:rPr lang="nl-BE" sz="1600" dirty="0" err="1"/>
              <a:t>to</a:t>
            </a:r>
            <a:r>
              <a:rPr lang="nl-BE" sz="1600" dirty="0"/>
              <a:t> </a:t>
            </a:r>
            <a:r>
              <a:rPr lang="nl-BE" sz="1600" dirty="0" err="1"/>
              <a:t>scale</a:t>
            </a:r>
            <a:r>
              <a:rPr lang="nl-BE" sz="1600" dirty="0"/>
              <a:t>!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B713B26-FDCE-6D21-5930-B3575598919C}"/>
              </a:ext>
            </a:extLst>
          </p:cNvPr>
          <p:cNvSpPr/>
          <p:nvPr/>
        </p:nvSpPr>
        <p:spPr>
          <a:xfrm>
            <a:off x="5165124" y="1993557"/>
            <a:ext cx="576649" cy="23065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AF3DD-A6D9-90B4-75A6-5B838A5DB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561" y="1872432"/>
            <a:ext cx="2954761" cy="307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06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Navigating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 The Landscape: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037BF3-4682-1C96-C3D9-B91DC3CC176E}"/>
              </a:ext>
            </a:extLst>
          </p:cNvPr>
          <p:cNvSpPr txBox="1"/>
          <p:nvPr/>
        </p:nvSpPr>
        <p:spPr>
          <a:xfrm>
            <a:off x="1286824" y="965626"/>
            <a:ext cx="63442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Yeah AI is useful and productive! - As a tool to support your work 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A22B4-C985-5BE1-E5CD-91407282642A}"/>
              </a:ext>
            </a:extLst>
          </p:cNvPr>
          <p:cNvSpPr txBox="1"/>
          <p:nvPr/>
        </p:nvSpPr>
        <p:spPr>
          <a:xfrm>
            <a:off x="60879" y="1431760"/>
            <a:ext cx="85426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There is a zoo of models (and another of products)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Reasoning vs non-reasoning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System 1 vs System 2 =&gt; When do you think and when do you act?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Use Thinking for “harder” problems (intuitively)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Please no more hype!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Sorry but influencers are not engineers nor scientists.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Different models are for different tasks and require different prompting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Hard to find what works </a:t>
            </a:r>
            <a:r>
              <a:rPr lang="en-US" u="sng" dirty="0"/>
              <a:t>well</a:t>
            </a:r>
            <a:r>
              <a:rPr lang="en-US" dirty="0"/>
              <a:t> for you.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Find something that does the work and stick to it for some time.</a:t>
            </a:r>
            <a:endParaRPr lang="nl-BE" dirty="0"/>
          </a:p>
          <a:p>
            <a:pPr lvl="1"/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l-BE" dirty="0"/>
          </a:p>
        </p:txBody>
      </p:sp>
      <p:pic>
        <p:nvPicPr>
          <p:cNvPr id="10242" name="Picture 2" descr="Summary: &quot;Thinking, Fast and Slow&quot; by Daniel Kahneman">
            <a:extLst>
              <a:ext uri="{FF2B5EF4-FFF2-40B4-BE49-F238E27FC236}">
                <a16:creationId xmlns:a16="http://schemas.microsoft.com/office/drawing/2014/main" id="{F72C90A1-0CD2-FF12-225A-95245EB270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3" r="27869"/>
          <a:stretch/>
        </p:blipFill>
        <p:spPr bwMode="auto">
          <a:xfrm>
            <a:off x="7848863" y="1085386"/>
            <a:ext cx="1208973" cy="177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257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Some Product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9B6898-0314-302B-2D7A-87822BB8E726}"/>
              </a:ext>
            </a:extLst>
          </p:cNvPr>
          <p:cNvSpPr txBox="1"/>
          <p:nvPr/>
        </p:nvSpPr>
        <p:spPr>
          <a:xfrm>
            <a:off x="60879" y="900720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Perplexity: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AI – based Search Engine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multi-folded Google Searches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6461E-73FB-B382-3E2F-7311473D3269}"/>
              </a:ext>
            </a:extLst>
          </p:cNvPr>
          <p:cNvSpPr txBox="1"/>
          <p:nvPr/>
        </p:nvSpPr>
        <p:spPr>
          <a:xfrm>
            <a:off x="-1" y="1894333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DeepResearch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Deep quick scan for a very technical topic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Slow, more all around (not actual research)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99EC2-4993-E72B-33A5-C0A89131EF95}"/>
              </a:ext>
            </a:extLst>
          </p:cNvPr>
          <p:cNvSpPr txBox="1"/>
          <p:nvPr/>
        </p:nvSpPr>
        <p:spPr>
          <a:xfrm>
            <a:off x="0" y="2774172"/>
            <a:ext cx="4918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Reasoning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 your ideas in 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it find weak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Bonus: best bug founder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B06468-08B7-F0F0-D3EE-6427F4D6E31F}"/>
              </a:ext>
            </a:extLst>
          </p:cNvPr>
          <p:cNvSpPr txBox="1"/>
          <p:nvPr/>
        </p:nvSpPr>
        <p:spPr>
          <a:xfrm>
            <a:off x="0" y="4012717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Non Reasoning Models: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Upload and discuss a paper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F0E0D4-1E61-C784-4345-E29D4801E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05" y="941546"/>
            <a:ext cx="2134931" cy="11039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7B1AC4-03BC-27EE-5589-D1C0FC3DA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405" y="2211765"/>
            <a:ext cx="1834590" cy="2848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6BFE0D-A7E8-26FD-D759-1B808AE32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205" y="2179822"/>
            <a:ext cx="1575773" cy="291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2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Some Product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9B6898-0314-302B-2D7A-87822BB8E726}"/>
              </a:ext>
            </a:extLst>
          </p:cNvPr>
          <p:cNvSpPr txBox="1"/>
          <p:nvPr/>
        </p:nvSpPr>
        <p:spPr>
          <a:xfrm>
            <a:off x="60879" y="900720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Perplexity: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AI – based Search Engine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multi-folded Google Searches</a:t>
            </a:r>
            <a:endParaRPr lang="nl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86461E-73FB-B382-3E2F-7311473D3269}"/>
              </a:ext>
            </a:extLst>
          </p:cNvPr>
          <p:cNvSpPr txBox="1"/>
          <p:nvPr/>
        </p:nvSpPr>
        <p:spPr>
          <a:xfrm>
            <a:off x="-1" y="1894333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DeepResearch</a:t>
            </a:r>
            <a:r>
              <a:rPr lang="en-US" dirty="0">
                <a:solidFill>
                  <a:srgbClr val="FF00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Deep quick scan for a very technical topic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Slow, more all around (not actual research)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99EC2-4993-E72B-33A5-C0A89131EF95}"/>
              </a:ext>
            </a:extLst>
          </p:cNvPr>
          <p:cNvSpPr txBox="1"/>
          <p:nvPr/>
        </p:nvSpPr>
        <p:spPr>
          <a:xfrm>
            <a:off x="0" y="2774172"/>
            <a:ext cx="4918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Reasoning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 your ideas in depth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it find weak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Bonus: best bug founder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B06468-08B7-F0F0-D3EE-6427F4D6E31F}"/>
              </a:ext>
            </a:extLst>
          </p:cNvPr>
          <p:cNvSpPr txBox="1"/>
          <p:nvPr/>
        </p:nvSpPr>
        <p:spPr>
          <a:xfrm>
            <a:off x="0" y="4012717"/>
            <a:ext cx="4695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Non Reasoning Models: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Upload and discuss a paper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F0E0D4-1E61-C784-4345-E29D4801E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05" y="941546"/>
            <a:ext cx="2134931" cy="11039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7B1AC4-03BC-27EE-5589-D1C0FC3DA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405" y="2211765"/>
            <a:ext cx="1834590" cy="2848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6BFE0D-A7E8-26FD-D759-1B808AE32D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205" y="2179822"/>
            <a:ext cx="1575773" cy="29159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6EE4A7B-051B-458B-D752-432461AA5DD0}"/>
              </a:ext>
            </a:extLst>
          </p:cNvPr>
          <p:cNvSpPr txBox="1"/>
          <p:nvPr/>
        </p:nvSpPr>
        <p:spPr>
          <a:xfrm>
            <a:off x="5274425" y="2821146"/>
            <a:ext cx="236912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Note: No, AI does the research for you!</a:t>
            </a:r>
          </a:p>
          <a:p>
            <a:pPr algn="ctr"/>
            <a:r>
              <a:rPr lang="en-US" dirty="0"/>
              <a:t>It assists you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06242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Organizing your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95046-78D3-A800-3909-7515CCAF5484}"/>
              </a:ext>
            </a:extLst>
          </p:cNvPr>
          <p:cNvSpPr txBox="1"/>
          <p:nvPr/>
        </p:nvSpPr>
        <p:spPr>
          <a:xfrm>
            <a:off x="60879" y="900720"/>
            <a:ext cx="77281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NotebookLLM</a:t>
            </a:r>
            <a:r>
              <a:rPr lang="en-US" dirty="0">
                <a:solidFill>
                  <a:srgbClr val="FF0000"/>
                </a:solidFill>
              </a:rPr>
              <a:t>: Keep your projects files organized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Organize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Find needles, Get summaries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E80B95-DE85-FA12-FC52-BCF107A8C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975" y="2003367"/>
            <a:ext cx="6747525" cy="29713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C220F6-E6A2-3904-4399-15F5766B0D69}"/>
              </a:ext>
            </a:extLst>
          </p:cNvPr>
          <p:cNvSpPr/>
          <p:nvPr/>
        </p:nvSpPr>
        <p:spPr>
          <a:xfrm>
            <a:off x="3122141" y="2644346"/>
            <a:ext cx="691978" cy="214184"/>
          </a:xfrm>
          <a:prstGeom prst="rect">
            <a:avLst/>
          </a:prstGeom>
          <a:solidFill>
            <a:srgbClr val="22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0230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Implementing your ideas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920801-7892-E940-0965-CBB14BF27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6" y="1075288"/>
            <a:ext cx="5511794" cy="3323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977982-A3E6-67BA-F3BA-BD9396EEA1F5}"/>
              </a:ext>
            </a:extLst>
          </p:cNvPr>
          <p:cNvSpPr txBox="1"/>
          <p:nvPr/>
        </p:nvSpPr>
        <p:spPr>
          <a:xfrm>
            <a:off x="-1" y="1625602"/>
            <a:ext cx="3872614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Copilot is old already!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Full agentic apps not ready (yet)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Do not assume it will code everything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 prepared to debug if you let it run on its own</a:t>
            </a:r>
          </a:p>
        </p:txBody>
      </p:sp>
    </p:spTree>
    <p:extLst>
      <p:ext uri="{BB962C8B-B14F-4D97-AF65-F5344CB8AC3E}">
        <p14:creationId xmlns:p14="http://schemas.microsoft.com/office/powerpoint/2010/main" val="2642853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CFE905C-DBFE-393E-F7EB-96701DDBFE01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Writing your ideas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F4898-AED5-9B82-F2E6-8B77AA172F02}"/>
              </a:ext>
            </a:extLst>
          </p:cNvPr>
          <p:cNvSpPr txBox="1"/>
          <p:nvPr/>
        </p:nvSpPr>
        <p:spPr>
          <a:xfrm>
            <a:off x="288420" y="1511197"/>
            <a:ext cx="4662617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Some general ideas: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Find the model that matches your style.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Use it as an assistant, a tool.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You do the main work!!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People can figure when something is written by an LLM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104" name="Picture 8" descr="Gemini Logo Logo Animation - Free Download Logos Logo Animations | IconScout">
            <a:extLst>
              <a:ext uri="{FF2B5EF4-FFF2-40B4-BE49-F238E27FC236}">
                <a16:creationId xmlns:a16="http://schemas.microsoft.com/office/drawing/2014/main" id="{5211F933-E617-4E81-F1D9-F70541230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924" y="2990128"/>
            <a:ext cx="772832" cy="77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 descr="User outline">
            <a:extLst>
              <a:ext uri="{FF2B5EF4-FFF2-40B4-BE49-F238E27FC236}">
                <a16:creationId xmlns:a16="http://schemas.microsoft.com/office/drawing/2014/main" id="{D5945FA0-669F-F3BC-84F9-3DC60AE719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4024" y="2386904"/>
            <a:ext cx="749732" cy="749732"/>
          </a:xfrm>
          <a:prstGeom prst="rect">
            <a:avLst/>
          </a:prstGeom>
        </p:spPr>
      </p:pic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BA093EA1-F838-9571-9C0F-5A60DD583E38}"/>
              </a:ext>
            </a:extLst>
          </p:cNvPr>
          <p:cNvCxnSpPr>
            <a:cxnSpLocks/>
            <a:stCxn id="4104" idx="3"/>
            <a:endCxn id="11" idx="3"/>
          </p:cNvCxnSpPr>
          <p:nvPr/>
        </p:nvCxnSpPr>
        <p:spPr>
          <a:xfrm flipV="1">
            <a:off x="7123756" y="2761770"/>
            <a:ext cx="12700" cy="614774"/>
          </a:xfrm>
          <a:prstGeom prst="curvedConnector3">
            <a:avLst>
              <a:gd name="adj1" fmla="val 1800000"/>
            </a:avLst>
          </a:prstGeom>
          <a:ln w="571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908623AF-85B3-4904-6066-EEBE3F7D3B99}"/>
              </a:ext>
            </a:extLst>
          </p:cNvPr>
          <p:cNvCxnSpPr>
            <a:cxnSpLocks/>
            <a:stCxn id="4104" idx="1"/>
            <a:endCxn id="11" idx="1"/>
          </p:cNvCxnSpPr>
          <p:nvPr/>
        </p:nvCxnSpPr>
        <p:spPr>
          <a:xfrm rot="10800000" flipH="1">
            <a:off x="6350924" y="2761770"/>
            <a:ext cx="23100" cy="614774"/>
          </a:xfrm>
          <a:prstGeom prst="curvedConnector3">
            <a:avLst>
              <a:gd name="adj1" fmla="val -989610"/>
            </a:avLst>
          </a:prstGeom>
          <a:ln w="5715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D099FC1-3C5A-F3EF-EAB4-F4B861F4E1AE}"/>
              </a:ext>
            </a:extLst>
          </p:cNvPr>
          <p:cNvSpPr txBox="1"/>
          <p:nvPr/>
        </p:nvSpPr>
        <p:spPr>
          <a:xfrm>
            <a:off x="5135298" y="2899879"/>
            <a:ext cx="86510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Propose</a:t>
            </a:r>
            <a:endParaRPr lang="nl-BE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DBB38A3-BC48-6D8A-7C25-F7CFC670EE76}"/>
              </a:ext>
            </a:extLst>
          </p:cNvPr>
          <p:cNvSpPr txBox="1"/>
          <p:nvPr/>
        </p:nvSpPr>
        <p:spPr>
          <a:xfrm>
            <a:off x="7453635" y="2899879"/>
            <a:ext cx="912895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Corrects</a:t>
            </a:r>
            <a:endParaRPr lang="nl-BE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7CB234-C427-8FDF-A579-11FE9F9ABAE6}"/>
              </a:ext>
            </a:extLst>
          </p:cNvPr>
          <p:cNvSpPr txBox="1"/>
          <p:nvPr/>
        </p:nvSpPr>
        <p:spPr>
          <a:xfrm>
            <a:off x="6254227" y="2069448"/>
            <a:ext cx="989326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You write</a:t>
            </a:r>
            <a:endParaRPr lang="nl-BE" sz="1600" dirty="0"/>
          </a:p>
        </p:txBody>
      </p:sp>
    </p:spTree>
    <p:extLst>
      <p:ext uri="{BB962C8B-B14F-4D97-AF65-F5344CB8AC3E}">
        <p14:creationId xmlns:p14="http://schemas.microsoft.com/office/powerpoint/2010/main" val="4148346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6">
            <a:extLst>
              <a:ext uri="{FF2B5EF4-FFF2-40B4-BE49-F238E27FC236}">
                <a16:creationId xmlns:a16="http://schemas.microsoft.com/office/drawing/2014/main" id="{936385B6-15AB-5EBA-A14B-A8858C2B38D5}"/>
              </a:ext>
            </a:extLst>
          </p:cNvPr>
          <p:cNvSpPr txBox="1"/>
          <p:nvPr/>
        </p:nvSpPr>
        <p:spPr>
          <a:xfrm>
            <a:off x="60879" y="83455"/>
            <a:ext cx="844102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l-BE" sz="2400" b="1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BFCABDFC-DA56-FE7C-407E-45548E9391E4}"/>
              </a:ext>
            </a:extLst>
          </p:cNvPr>
          <p:cNvSpPr txBox="1"/>
          <p:nvPr/>
        </p:nvSpPr>
        <p:spPr>
          <a:xfrm>
            <a:off x="-1" y="439055"/>
            <a:ext cx="908312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Poppins" pitchFamily="2" charset="77"/>
                <a:cs typeface="Poppins" pitchFamily="2" charset="77"/>
              </a:rPr>
              <a:t>Ok, lets conclude!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E271CB-C56F-736D-1B15-0D7338F9CB4D}"/>
              </a:ext>
            </a:extLst>
          </p:cNvPr>
          <p:cNvSpPr txBox="1"/>
          <p:nvPr/>
        </p:nvSpPr>
        <p:spPr>
          <a:xfrm>
            <a:off x="288324" y="1662199"/>
            <a:ext cx="85673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LLMs are a great Tool! They will stay (and they will get better)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(As with any major technology) there are advantages disadvantages and hype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Your critical view is the most crucial asset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Its not a collaborator, it’s a tool. You are on the driving seat.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They (still) hallucinate. Do not blindly trust their output</a:t>
            </a:r>
          </a:p>
        </p:txBody>
      </p:sp>
    </p:spTree>
    <p:extLst>
      <p:ext uri="{BB962C8B-B14F-4D97-AF65-F5344CB8AC3E}">
        <p14:creationId xmlns:p14="http://schemas.microsoft.com/office/powerpoint/2010/main" val="3880884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9" name="Google Shape;4829;p82"/>
          <p:cNvSpPr txBox="1">
            <a:spLocks noGrp="1"/>
          </p:cNvSpPr>
          <p:nvPr>
            <p:ph type="body" idx="1"/>
          </p:nvPr>
        </p:nvSpPr>
        <p:spPr>
          <a:xfrm>
            <a:off x="727017" y="1838403"/>
            <a:ext cx="2057699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u="sng" dirty="0">
                <a:solidFill>
                  <a:schemeClr val="hlink"/>
                </a:solidFill>
              </a:rPr>
              <a:t>f</a:t>
            </a:r>
            <a:r>
              <a:rPr lang="nl" u="sng" dirty="0">
                <a:solidFill>
                  <a:schemeClr val="hlink"/>
                </a:solidFill>
              </a:rPr>
              <a:t>ilotas.theodosiou@vives.be</a:t>
            </a:r>
            <a:endParaRPr dirty="0"/>
          </a:p>
        </p:txBody>
      </p:sp>
      <p:sp>
        <p:nvSpPr>
          <p:cNvPr id="4830" name="Google Shape;4830;p82"/>
          <p:cNvSpPr txBox="1">
            <a:spLocks noGrp="1"/>
          </p:cNvSpPr>
          <p:nvPr>
            <p:ph type="body" idx="3"/>
          </p:nvPr>
        </p:nvSpPr>
        <p:spPr>
          <a:xfrm>
            <a:off x="722275" y="2296328"/>
            <a:ext cx="2057700" cy="278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https://github.com/FilTheo</a:t>
            </a:r>
            <a:endParaRPr dirty="0"/>
          </a:p>
        </p:txBody>
      </p:sp>
      <p:sp>
        <p:nvSpPr>
          <p:cNvPr id="4831" name="Google Shape;4831;p82"/>
          <p:cNvSpPr txBox="1">
            <a:spLocks noGrp="1"/>
          </p:cNvSpPr>
          <p:nvPr>
            <p:ph type="title"/>
          </p:nvPr>
        </p:nvSpPr>
        <p:spPr>
          <a:xfrm>
            <a:off x="4359130" y="2113361"/>
            <a:ext cx="4519637" cy="336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</a:pPr>
            <a:r>
              <a:rPr lang="nl" sz="2800" dirty="0"/>
              <a:t>Thank you for your attention</a:t>
            </a:r>
            <a:endParaRPr sz="2800" dirty="0"/>
          </a:p>
        </p:txBody>
      </p:sp>
      <p:sp>
        <p:nvSpPr>
          <p:cNvPr id="4832" name="Google Shape;4832;p82"/>
          <p:cNvSpPr txBox="1">
            <a:spLocks noGrp="1"/>
          </p:cNvSpPr>
          <p:nvPr>
            <p:ph type="body" idx="4"/>
          </p:nvPr>
        </p:nvSpPr>
        <p:spPr>
          <a:xfrm>
            <a:off x="393191" y="1371031"/>
            <a:ext cx="2846700" cy="2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4275" rIns="0" bIns="3427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</a:pPr>
            <a:r>
              <a:rPr lang="nl" sz="7400" dirty="0"/>
              <a:t>Questions</a:t>
            </a:r>
            <a:r>
              <a:rPr lang="nl" dirty="0"/>
              <a:t> ?</a:t>
            </a:r>
            <a:endParaRPr dirty="0"/>
          </a:p>
        </p:txBody>
      </p:sp>
      <p:sp>
        <p:nvSpPr>
          <p:cNvPr id="4833" name="Google Shape;4833;p82"/>
          <p:cNvSpPr txBox="1">
            <a:spLocks noGrp="1"/>
          </p:cNvSpPr>
          <p:nvPr>
            <p:ph type="body" idx="3"/>
          </p:nvPr>
        </p:nvSpPr>
        <p:spPr>
          <a:xfrm>
            <a:off x="685774" y="2757785"/>
            <a:ext cx="3488702" cy="278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5000" tIns="54000" rIns="135000" bIns="540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nl-BE" dirty="0"/>
              <a:t>https://www.linkedin.com/in/filotas-theodosiou/</a:t>
            </a:r>
            <a:endParaRPr dirty="0"/>
          </a:p>
        </p:txBody>
      </p:sp>
      <p:sp>
        <p:nvSpPr>
          <p:cNvPr id="4834" name="Google Shape;4834;p82"/>
          <p:cNvSpPr txBox="1"/>
          <p:nvPr/>
        </p:nvSpPr>
        <p:spPr>
          <a:xfrm>
            <a:off x="8185700" y="4854675"/>
            <a:ext cx="1795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b="1">
                <a:solidFill>
                  <a:schemeClr val="lt1"/>
                </a:solidFill>
              </a:rPr>
              <a:t>©mrsiraphol</a:t>
            </a:r>
            <a:endParaRPr b="1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9" name="Afbeelding 8" descr="Afbeelding met kat, zoogdier, silhouet&#10;&#10;Automatisch gegenereerde beschrijving">
            <a:extLst>
              <a:ext uri="{FF2B5EF4-FFF2-40B4-BE49-F238E27FC236}">
                <a16:creationId xmlns:a16="http://schemas.microsoft.com/office/drawing/2014/main" id="{843E97E1-19C2-E5AA-C6F8-79DDE2CF5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73" y="2281678"/>
            <a:ext cx="307701" cy="307701"/>
          </a:xfrm>
          <a:prstGeom prst="rect">
            <a:avLst/>
          </a:prstGeom>
        </p:spPr>
      </p:pic>
      <p:pic>
        <p:nvPicPr>
          <p:cNvPr id="11" name="Afbeelding 10" descr="Afbeelding met zwart, duisternis&#10;&#10;Automatisch gegenereerde beschrijving">
            <a:extLst>
              <a:ext uri="{FF2B5EF4-FFF2-40B4-BE49-F238E27FC236}">
                <a16:creationId xmlns:a16="http://schemas.microsoft.com/office/drawing/2014/main" id="{D03851EF-4871-E0D2-AAF3-49A7B9EC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191" y="2718151"/>
            <a:ext cx="292583" cy="292583"/>
          </a:xfrm>
          <a:prstGeom prst="rect">
            <a:avLst/>
          </a:prstGeom>
        </p:spPr>
      </p:pic>
      <p:pic>
        <p:nvPicPr>
          <p:cNvPr id="17" name="Afbeelding 16" descr="Afbeelding met tekst, schermopname, Lettertype, Graphics&#10;&#10;Automatisch gegenereerde beschrijving">
            <a:extLst>
              <a:ext uri="{FF2B5EF4-FFF2-40B4-BE49-F238E27FC236}">
                <a16:creationId xmlns:a16="http://schemas.microsoft.com/office/drawing/2014/main" id="{CC735538-A968-FF55-7A06-6ED9F48581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576"/>
          <a:stretch/>
        </p:blipFill>
        <p:spPr>
          <a:xfrm>
            <a:off x="341572" y="1800834"/>
            <a:ext cx="380704" cy="336633"/>
          </a:xfrm>
          <a:prstGeom prst="rect">
            <a:avLst/>
          </a:prstGeom>
        </p:spPr>
      </p:pic>
      <p:pic>
        <p:nvPicPr>
          <p:cNvPr id="5" name="Picture 2" descr="Katholieke Universiteit Leuven - Wikipedia">
            <a:extLst>
              <a:ext uri="{FF2B5EF4-FFF2-40B4-BE49-F238E27FC236}">
                <a16:creationId xmlns:a16="http://schemas.microsoft.com/office/drawing/2014/main" id="{BDC7BE70-44BD-1478-4410-197638748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3" y="4497443"/>
            <a:ext cx="1179542" cy="42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's | VLAIO">
            <a:extLst>
              <a:ext uri="{FF2B5EF4-FFF2-40B4-BE49-F238E27FC236}">
                <a16:creationId xmlns:a16="http://schemas.microsoft.com/office/drawing/2014/main" id="{9E4746B1-7FC3-37C4-C4D7-0FE4DF92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64" y="4497442"/>
            <a:ext cx="1092011" cy="42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50A9E01-20B0-2467-DEA8-14CF035DF3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2444" y="4127535"/>
            <a:ext cx="1165350" cy="11653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Props1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42DE75-9EEF-4701-BE8A-0331C6F08ABE}">
  <ds:schemaRefs>
    <ds:schemaRef ds:uri="http://purl.org/dc/terms/"/>
    <ds:schemaRef ds:uri="c3abcf8d-3e36-4236-9912-c246b17e2b1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8d4feee8-4b25-40f5-9cc8-67902be7b937"/>
    <ds:schemaRef ds:uri="http://schemas.microsoft.com/office/2006/documentManagement/types"/>
    <ds:schemaRef ds:uri="http://purl.org/dc/dcmitype/"/>
    <ds:schemaRef ds:uri="25F8DAB9-F4E6-4425-9920-1FCB207EF432"/>
    <ds:schemaRef ds:uri="25f8dab9-f4e6-4425-9920-1fcb207ef43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ecf-latest</Template>
  <TotalTime>0</TotalTime>
  <Words>1357</Words>
  <Application>Microsoft Office PowerPoint</Application>
  <PresentationFormat>On-screen Show (16:9)</PresentationFormat>
  <Paragraphs>202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Arial</vt:lpstr>
      <vt:lpstr>Calibri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Poppins</vt:lpstr>
      <vt:lpstr>Quattrocento Sans</vt:lpstr>
      <vt:lpstr>Times New Roman</vt:lpstr>
      <vt:lpstr>Wingdings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Navigating the (Noisy) LLMs Landscape: How they Work and How to Make them Work!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Filotas Theodosiou</dc:creator>
  <cp:lastModifiedBy>Filotas Theodosiou</cp:lastModifiedBy>
  <cp:revision>1</cp:revision>
  <cp:lastPrinted>2019-11-18T13:26:21Z</cp:lastPrinted>
  <dcterms:created xsi:type="dcterms:W3CDTF">2025-07-08T10:16:54Z</dcterms:created>
  <dcterms:modified xsi:type="dcterms:W3CDTF">2025-07-08T10:18:22Z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